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4"/>
  </p:notesMasterIdLst>
  <p:sldIdLst>
    <p:sldId id="284" r:id="rId3"/>
    <p:sldId id="258" r:id="rId4"/>
    <p:sldId id="261" r:id="rId5"/>
    <p:sldId id="262" r:id="rId6"/>
    <p:sldId id="263" r:id="rId7"/>
    <p:sldId id="276" r:id="rId8"/>
    <p:sldId id="264" r:id="rId9"/>
    <p:sldId id="265" r:id="rId10"/>
    <p:sldId id="266" r:id="rId11"/>
    <p:sldId id="267" r:id="rId12"/>
    <p:sldId id="268" r:id="rId13"/>
    <p:sldId id="269" r:id="rId14"/>
    <p:sldId id="270" r:id="rId15"/>
    <p:sldId id="277" r:id="rId16"/>
    <p:sldId id="271" r:id="rId17"/>
    <p:sldId id="273" r:id="rId18"/>
    <p:sldId id="272" r:id="rId19"/>
    <p:sldId id="274" r:id="rId20"/>
    <p:sldId id="279" r:id="rId21"/>
    <p:sldId id="278"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46ACE-0A45-4BF4-8DFC-F167DB3D2AE3}"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6C1E1-4957-47BA-A287-D914B1B94CAE}" type="slidenum">
              <a:rPr lang="en-US" smtClean="0"/>
              <a:t>‹#›</a:t>
            </a:fld>
            <a:endParaRPr lang="en-US"/>
          </a:p>
        </p:txBody>
      </p:sp>
    </p:spTree>
    <p:extLst>
      <p:ext uri="{BB962C8B-B14F-4D97-AF65-F5344CB8AC3E}">
        <p14:creationId xmlns:p14="http://schemas.microsoft.com/office/powerpoint/2010/main" val="164282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90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24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5</a:t>
            </a:fld>
            <a:endParaRPr lang="en-US" altLang="en-US"/>
          </a:p>
        </p:txBody>
      </p:sp>
    </p:spTree>
    <p:extLst>
      <p:ext uri="{BB962C8B-B14F-4D97-AF65-F5344CB8AC3E}">
        <p14:creationId xmlns:p14="http://schemas.microsoft.com/office/powerpoint/2010/main" val="45370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6</a:t>
            </a:fld>
            <a:endParaRPr lang="en-US" altLang="en-US"/>
          </a:p>
        </p:txBody>
      </p:sp>
    </p:spTree>
    <p:extLst>
      <p:ext uri="{BB962C8B-B14F-4D97-AF65-F5344CB8AC3E}">
        <p14:creationId xmlns:p14="http://schemas.microsoft.com/office/powerpoint/2010/main" val="384382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8</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31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E63931-EED7-4A55-BE2B-0753BF5EBC68}" type="slidenum">
              <a:rPr lang="en-US" altLang="en-US" smtClean="0"/>
              <a:pPr>
                <a:spcBef>
                  <a:spcPct val="0"/>
                </a:spcBef>
              </a:pPr>
              <a:t>11</a:t>
            </a:fld>
            <a:endParaRPr lang="en-US" altLang="en-US"/>
          </a:p>
        </p:txBody>
      </p:sp>
    </p:spTree>
    <p:extLst>
      <p:ext uri="{BB962C8B-B14F-4D97-AF65-F5344CB8AC3E}">
        <p14:creationId xmlns:p14="http://schemas.microsoft.com/office/powerpoint/2010/main" val="13107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15</a:t>
            </a:fld>
            <a:endParaRPr lang="en-US" altLang="en-US"/>
          </a:p>
        </p:txBody>
      </p:sp>
    </p:spTree>
    <p:extLst>
      <p:ext uri="{BB962C8B-B14F-4D97-AF65-F5344CB8AC3E}">
        <p14:creationId xmlns:p14="http://schemas.microsoft.com/office/powerpoint/2010/main" val="359177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8B528E81-C5D0-4D12-99CB-08B7292F0990}" type="slidenum">
              <a:rPr lang="en-US"/>
              <a:pPr eaLnBrk="1" hangingPunct="1"/>
              <a:t>18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9644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ECA14-1F50-4546-B6AC-17F1F933F3D2}" type="slidenum">
              <a:rPr lang="en-US" altLang="en-US" smtClean="0"/>
              <a:pPr>
                <a:spcBef>
                  <a:spcPct val="0"/>
                </a:spcBef>
              </a:pPr>
              <a:t>21</a:t>
            </a:fld>
            <a:endParaRPr lang="en-US" altLang="en-US"/>
          </a:p>
        </p:txBody>
      </p:sp>
    </p:spTree>
    <p:extLst>
      <p:ext uri="{BB962C8B-B14F-4D97-AF65-F5344CB8AC3E}">
        <p14:creationId xmlns:p14="http://schemas.microsoft.com/office/powerpoint/2010/main" val="291023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172595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8209482"/>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4703679"/>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0B46BD-74B3-412B-9CB1-46129141776A}" type="datetimeFigureOut">
              <a:rPr lang="en-US" smtClean="0"/>
              <a:t>6/24/2022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FDF1D17-ADB2-40B5-8BC9-EEEA17A1E2D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5988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0B46BD-74B3-412B-9CB1-46129141776A}"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F1D17-ADB2-40B5-8BC9-EEEA17A1E2D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09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0B46BD-74B3-412B-9CB1-46129141776A}"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F1D17-ADB2-40B5-8BC9-EEEA17A1E2D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5124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0B46BD-74B3-412B-9CB1-46129141776A}"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F1D17-ADB2-40B5-8BC9-EEEA17A1E2D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742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0B46BD-74B3-412B-9CB1-46129141776A}" type="datetimeFigureOut">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F1D17-ADB2-40B5-8BC9-EEEA17A1E2D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4809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0B46BD-74B3-412B-9CB1-46129141776A}" type="datetimeFigureOut">
              <a:rPr lang="en-US" smtClean="0"/>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F1D17-ADB2-40B5-8BC9-EEEA17A1E2D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0175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B46BD-74B3-412B-9CB1-46129141776A}" type="datetimeFigureOut">
              <a:rPr lang="en-US" smtClean="0"/>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124163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0B46BD-74B3-412B-9CB1-46129141776A}"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F1D17-ADB2-40B5-8BC9-EEEA17A1E2D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132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5763499"/>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D0B46BD-74B3-412B-9CB1-46129141776A}" type="datetimeFigureOut">
              <a:rPr lang="en-US" smtClean="0"/>
              <a:t>6/24/2022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FDF1D17-ADB2-40B5-8BC9-EEEA17A1E2D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8476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0B46BD-74B3-412B-9CB1-46129141776A}"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F1D17-ADB2-40B5-8BC9-EEEA17A1E2D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166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0B46BD-74B3-412B-9CB1-46129141776A}"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F1D17-ADB2-40B5-8BC9-EEEA17A1E2D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5044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0288CB-8D34-490B-9BAC-5265BA56B618}" type="slidenum">
              <a:rPr lang="en-US" altLang="en-US"/>
              <a:pPr>
                <a:defRPr/>
              </a:pPr>
              <a:t>‹#›</a:t>
            </a:fld>
            <a:endParaRPr lang="en-US" altLang="en-US"/>
          </a:p>
        </p:txBody>
      </p:sp>
    </p:spTree>
    <p:extLst>
      <p:ext uri="{BB962C8B-B14F-4D97-AF65-F5344CB8AC3E}">
        <p14:creationId xmlns:p14="http://schemas.microsoft.com/office/powerpoint/2010/main" val="405852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422884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6785019"/>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905447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283272"/>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241817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802942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489171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04017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D0B46BD-74B3-412B-9CB1-46129141776A}" type="datetimeFigureOut">
              <a:rPr lang="en-US" smtClean="0"/>
              <a:t>6/24/2022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FDF1D17-ADB2-40B5-8BC9-EEEA17A1E2D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9428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audio" Target="../media/audio1.wav"/><Relationship Id="rId7" Type="http://schemas.openxmlformats.org/officeDocument/2006/relationships/image" Target="../media/image35.jpeg"/><Relationship Id="rId2" Type="http://schemas.openxmlformats.org/officeDocument/2006/relationships/slideLayout" Target="../slideLayouts/slideLayout18.xml"/><Relationship Id="rId1" Type="http://schemas.openxmlformats.org/officeDocument/2006/relationships/audio" Target="Track48.wav" TargetMode="Externa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5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73" y="150607"/>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TextBox 28">
            <a:extLst>
              <a:ext uri="{FF2B5EF4-FFF2-40B4-BE49-F238E27FC236}">
                <a16:creationId xmlns:a16="http://schemas.microsoft.com/office/drawing/2014/main" id="{17D50D1D-46DC-C6E4-EAE1-03101C8FCDFE}"/>
              </a:ext>
            </a:extLst>
          </p:cNvPr>
          <p:cNvSpPr txBox="1"/>
          <p:nvPr/>
        </p:nvSpPr>
        <p:spPr>
          <a:xfrm>
            <a:off x="2611418" y="2089268"/>
            <a:ext cx="8022516" cy="2800767"/>
          </a:xfrm>
          <a:prstGeom prst="rect">
            <a:avLst/>
          </a:prstGeom>
          <a:noFill/>
        </p:spPr>
        <p:txBody>
          <a:bodyPr wrap="square">
            <a:spAutoFit/>
          </a:bodyPr>
          <a:lstStyle/>
          <a:p>
            <a:pPr algn="ctr"/>
            <a:r>
              <a:rPr lang="en-US" sz="4400" b="1" dirty="0">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Bài 1</a:t>
            </a:r>
            <a:r>
              <a:rPr lang="vi-VN" sz="4400" b="1" dirty="0">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0 (tiết 1)</a:t>
            </a:r>
          </a:p>
          <a:p>
            <a:pPr algn="ctr"/>
            <a:r>
              <a:rPr lang="en-US" sz="4400" b="1" dirty="0">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 Quá </a:t>
            </a:r>
            <a:r>
              <a:rPr lang="en-US" sz="4400" b="1" dirty="0" err="1">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trình</a:t>
            </a:r>
            <a:r>
              <a:rPr lang="en-US" sz="4400" b="1" dirty="0">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 nội sinh và Quá </a:t>
            </a:r>
            <a:r>
              <a:rPr lang="en-US" sz="4400" b="1" dirty="0" err="1">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trình</a:t>
            </a:r>
            <a:r>
              <a:rPr lang="en-US" sz="4400" b="1" dirty="0">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 ngoại sinh. Các dạng địa hình </a:t>
            </a:r>
            <a:r>
              <a:rPr lang="en-US" sz="4400" b="1" dirty="0" err="1">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chính</a:t>
            </a:r>
            <a:r>
              <a:rPr lang="en-US" sz="4400" b="1" dirty="0">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 </a:t>
            </a:r>
            <a:r>
              <a:rPr lang="en-US" sz="4400" b="1" dirty="0" err="1">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Khoáng</a:t>
            </a:r>
            <a:r>
              <a:rPr lang="en-US" sz="4400" b="1" dirty="0">
                <a:ln w="15875">
                  <a:solidFill>
                    <a:schemeClr val="tx2">
                      <a:lumMod val="40000"/>
                      <a:lumOff val="60000"/>
                    </a:schemeClr>
                  </a:solidFill>
                </a:ln>
                <a:solidFill>
                  <a:srgbClr val="00B0F0"/>
                </a:solidFill>
                <a:latin typeface="Times New Roman" panose="02020603050405020304" pitchFamily="18" charset="0"/>
                <a:cs typeface="Times New Roman" panose="02020603050405020304" pitchFamily="18" charset="0"/>
              </a:rPr>
              <a:t> sản.</a:t>
            </a:r>
          </a:p>
        </p:txBody>
      </p:sp>
    </p:spTree>
    <p:extLst>
      <p:ext uri="{BB962C8B-B14F-4D97-AF65-F5344CB8AC3E}">
        <p14:creationId xmlns:p14="http://schemas.microsoft.com/office/powerpoint/2010/main" val="1477053766"/>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descr="Granite">
            <a:hlinkClick r:id="" action="ppaction://noaction">
              <a:snd r:embed="rId3" name="wind.wav"/>
            </a:hlinkClick>
          </p:cNvPr>
          <p:cNvSpPr>
            <a:spLocks/>
          </p:cNvSpPr>
          <p:nvPr/>
        </p:nvSpPr>
        <p:spPr bwMode="auto">
          <a:xfrm>
            <a:off x="3484563" y="1344614"/>
            <a:ext cx="5327650" cy="5210175"/>
          </a:xfrm>
          <a:custGeom>
            <a:avLst/>
            <a:gdLst>
              <a:gd name="T0" fmla="*/ 2147483647 w 3356"/>
              <a:gd name="T1" fmla="*/ 2147483647 h 3282"/>
              <a:gd name="T2" fmla="*/ 2147483647 w 3356"/>
              <a:gd name="T3" fmla="*/ 2147483647 h 3282"/>
              <a:gd name="T4" fmla="*/ 2147483647 w 3356"/>
              <a:gd name="T5" fmla="*/ 2147483647 h 3282"/>
              <a:gd name="T6" fmla="*/ 2147483647 w 3356"/>
              <a:gd name="T7" fmla="*/ 2147483647 h 3282"/>
              <a:gd name="T8" fmla="*/ 2147483647 w 3356"/>
              <a:gd name="T9" fmla="*/ 2147483647 h 3282"/>
              <a:gd name="T10" fmla="*/ 2147483647 w 3356"/>
              <a:gd name="T11" fmla="*/ 2147483647 h 3282"/>
              <a:gd name="T12" fmla="*/ 2147483647 w 3356"/>
              <a:gd name="T13" fmla="*/ 2147483647 h 3282"/>
              <a:gd name="T14" fmla="*/ 2147483647 w 3356"/>
              <a:gd name="T15" fmla="*/ 2147483647 h 3282"/>
              <a:gd name="T16" fmla="*/ 2147483647 w 3356"/>
              <a:gd name="T17" fmla="*/ 2147483647 h 3282"/>
              <a:gd name="T18" fmla="*/ 2147483647 w 3356"/>
              <a:gd name="T19" fmla="*/ 2147483647 h 3282"/>
              <a:gd name="T20" fmla="*/ 2147483647 w 3356"/>
              <a:gd name="T21" fmla="*/ 2147483647 h 3282"/>
              <a:gd name="T22" fmla="*/ 2147483647 w 3356"/>
              <a:gd name="T23" fmla="*/ 2147483647 h 3282"/>
              <a:gd name="T24" fmla="*/ 2147483647 w 3356"/>
              <a:gd name="T25" fmla="*/ 2147483647 h 3282"/>
              <a:gd name="T26" fmla="*/ 2147483647 w 3356"/>
              <a:gd name="T27" fmla="*/ 2147483647 h 3282"/>
              <a:gd name="T28" fmla="*/ 2147483647 w 3356"/>
              <a:gd name="T29" fmla="*/ 2147483647 h 3282"/>
              <a:gd name="T30" fmla="*/ 2147483647 w 3356"/>
              <a:gd name="T31" fmla="*/ 2147483647 h 3282"/>
              <a:gd name="T32" fmla="*/ 2147483647 w 3356"/>
              <a:gd name="T33" fmla="*/ 2147483647 h 3282"/>
              <a:gd name="T34" fmla="*/ 2147483647 w 3356"/>
              <a:gd name="T35" fmla="*/ 2147483647 h 3282"/>
              <a:gd name="T36" fmla="*/ 2147483647 w 3356"/>
              <a:gd name="T37" fmla="*/ 2147483647 h 3282"/>
              <a:gd name="T38" fmla="*/ 2147483647 w 3356"/>
              <a:gd name="T39" fmla="*/ 0 h 3282"/>
              <a:gd name="T40" fmla="*/ 2147483647 w 3356"/>
              <a:gd name="T41" fmla="*/ 2147483647 h 3282"/>
              <a:gd name="T42" fmla="*/ 2147483647 w 3356"/>
              <a:gd name="T43" fmla="*/ 2147483647 h 3282"/>
              <a:gd name="T44" fmla="*/ 2147483647 w 3356"/>
              <a:gd name="T45" fmla="*/ 2147483647 h 3282"/>
              <a:gd name="T46" fmla="*/ 2147483647 w 3356"/>
              <a:gd name="T47" fmla="*/ 2147483647 h 3282"/>
              <a:gd name="T48" fmla="*/ 2147483647 w 3356"/>
              <a:gd name="T49" fmla="*/ 2147483647 h 3282"/>
              <a:gd name="T50" fmla="*/ 2147483647 w 3356"/>
              <a:gd name="T51" fmla="*/ 2147483647 h 3282"/>
              <a:gd name="T52" fmla="*/ 2147483647 w 3356"/>
              <a:gd name="T53" fmla="*/ 2147483647 h 3282"/>
              <a:gd name="T54" fmla="*/ 2147483647 w 3356"/>
              <a:gd name="T55" fmla="*/ 2147483647 h 3282"/>
              <a:gd name="T56" fmla="*/ 2147483647 w 3356"/>
              <a:gd name="T57" fmla="*/ 2147483647 h 3282"/>
              <a:gd name="T58" fmla="*/ 2147483647 w 3356"/>
              <a:gd name="T59" fmla="*/ 2147483647 h 3282"/>
              <a:gd name="T60" fmla="*/ 2147483647 w 3356"/>
              <a:gd name="T61" fmla="*/ 2147483647 h 3282"/>
              <a:gd name="T62" fmla="*/ 2147483647 w 3356"/>
              <a:gd name="T63" fmla="*/ 2147483647 h 3282"/>
              <a:gd name="T64" fmla="*/ 2147483647 w 3356"/>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6"/>
              <a:gd name="T100" fmla="*/ 0 h 3282"/>
              <a:gd name="T101" fmla="*/ 3356 w 3356"/>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6"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116" y="1767"/>
                  <a:pt x="101" y="1716"/>
                </a:cubicBezTo>
                <a:cubicBezTo>
                  <a:pt x="80" y="1642"/>
                  <a:pt x="73" y="1566"/>
                  <a:pt x="63" y="1490"/>
                </a:cubicBezTo>
                <a:cubicBezTo>
                  <a:pt x="70" y="1168"/>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3265" y="618"/>
                  <a:pt x="3319" y="777"/>
                </a:cubicBezTo>
                <a:cubicBezTo>
                  <a:pt x="3328" y="903"/>
                  <a:pt x="3343" y="1027"/>
                  <a:pt x="3356" y="1152"/>
                </a:cubicBezTo>
                <a:cubicBezTo>
                  <a:pt x="3352" y="1532"/>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5" name="Freeform 3" descr="Granite">
            <a:hlinkClick r:id="" action="ppaction://noaction">
              <a:snd r:embed="rId3" name="wind.wav"/>
            </a:hlinkClick>
          </p:cNvPr>
          <p:cNvSpPr>
            <a:spLocks/>
          </p:cNvSpPr>
          <p:nvPr/>
        </p:nvSpPr>
        <p:spPr bwMode="auto">
          <a:xfrm>
            <a:off x="35052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437" y="1762"/>
                  <a:pt x="422" y="1711"/>
                </a:cubicBezTo>
                <a:cubicBezTo>
                  <a:pt x="401" y="1637"/>
                  <a:pt x="444" y="1524"/>
                  <a:pt x="434" y="1448"/>
                </a:cubicBezTo>
                <a:cubicBezTo>
                  <a:pt x="441" y="1126"/>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947" y="738"/>
                  <a:pt x="3001" y="897"/>
                </a:cubicBezTo>
                <a:cubicBezTo>
                  <a:pt x="3010" y="1023"/>
                  <a:pt x="3113" y="1098"/>
                  <a:pt x="3126" y="1223"/>
                </a:cubicBezTo>
                <a:cubicBezTo>
                  <a:pt x="3122" y="1603"/>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6" name="Freeform 4" descr="Granite">
            <a:hlinkClick r:id="" action="ppaction://noaction">
              <a:snd r:embed="rId3" name="wind.wav"/>
            </a:hlinkClick>
          </p:cNvPr>
          <p:cNvSpPr>
            <a:spLocks/>
          </p:cNvSpPr>
          <p:nvPr/>
        </p:nvSpPr>
        <p:spPr bwMode="auto">
          <a:xfrm>
            <a:off x="3505200" y="12954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545" y="1947"/>
                  <a:pt x="493" y="1859"/>
                </a:cubicBezTo>
                <a:cubicBezTo>
                  <a:pt x="480" y="1807"/>
                  <a:pt x="583" y="1748"/>
                  <a:pt x="568" y="1697"/>
                </a:cubicBezTo>
                <a:cubicBezTo>
                  <a:pt x="547" y="1623"/>
                  <a:pt x="578" y="1522"/>
                  <a:pt x="568" y="1446"/>
                </a:cubicBezTo>
                <a:cubicBezTo>
                  <a:pt x="575" y="1124"/>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809" y="1209"/>
                  <a:pt x="2822" y="1334"/>
                </a:cubicBezTo>
                <a:cubicBezTo>
                  <a:pt x="2818" y="171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7" name="Freeform 5" descr="Granite"/>
          <p:cNvSpPr>
            <a:spLocks/>
          </p:cNvSpPr>
          <p:nvPr/>
        </p:nvSpPr>
        <p:spPr bwMode="auto">
          <a:xfrm>
            <a:off x="38100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592" y="2164"/>
                  <a:pt x="568" y="2110"/>
                </a:cubicBezTo>
                <a:cubicBezTo>
                  <a:pt x="527" y="2017"/>
                  <a:pt x="682" y="1947"/>
                  <a:pt x="630" y="1859"/>
                </a:cubicBezTo>
                <a:cubicBezTo>
                  <a:pt x="617" y="1807"/>
                  <a:pt x="583" y="1748"/>
                  <a:pt x="568" y="1697"/>
                </a:cubicBezTo>
                <a:cubicBezTo>
                  <a:pt x="547" y="1623"/>
                  <a:pt x="715" y="1485"/>
                  <a:pt x="705" y="1409"/>
                </a:cubicBezTo>
                <a:cubicBezTo>
                  <a:pt x="712" y="108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596" y="1259"/>
                  <a:pt x="2609" y="1384"/>
                </a:cubicBezTo>
                <a:cubicBezTo>
                  <a:pt x="2605" y="176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8" name="Freeform 6" descr="Granite">
            <a:hlinkClick r:id="" action="ppaction://noaction">
              <a:snd r:embed="rId3" name="wind.wav"/>
            </a:hlinkClick>
          </p:cNvPr>
          <p:cNvSpPr>
            <a:spLocks/>
          </p:cNvSpPr>
          <p:nvPr/>
        </p:nvSpPr>
        <p:spPr bwMode="auto">
          <a:xfrm>
            <a:off x="3962400" y="14478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676" y="2429"/>
                  <a:pt x="651" y="2385"/>
                </a:cubicBezTo>
                <a:cubicBezTo>
                  <a:pt x="636" y="2359"/>
                  <a:pt x="776" y="2273"/>
                  <a:pt x="776" y="2273"/>
                </a:cubicBezTo>
                <a:cubicBezTo>
                  <a:pt x="757" y="2216"/>
                  <a:pt x="1038" y="2151"/>
                  <a:pt x="1014" y="2097"/>
                </a:cubicBezTo>
                <a:cubicBezTo>
                  <a:pt x="973" y="2004"/>
                  <a:pt x="1267" y="1935"/>
                  <a:pt x="1215" y="1847"/>
                </a:cubicBezTo>
                <a:cubicBezTo>
                  <a:pt x="1202" y="1795"/>
                  <a:pt x="1079" y="1748"/>
                  <a:pt x="1064" y="1697"/>
                </a:cubicBezTo>
                <a:cubicBezTo>
                  <a:pt x="1043" y="1623"/>
                  <a:pt x="987" y="1435"/>
                  <a:pt x="977" y="1359"/>
                </a:cubicBezTo>
                <a:cubicBezTo>
                  <a:pt x="984" y="103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237" y="999"/>
                  <a:pt x="2291" y="1158"/>
                </a:cubicBezTo>
                <a:cubicBezTo>
                  <a:pt x="2300" y="1284"/>
                  <a:pt x="2153" y="1346"/>
                  <a:pt x="2166" y="1471"/>
                </a:cubicBezTo>
                <a:cubicBezTo>
                  <a:pt x="2162" y="1851"/>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9" name="Freeform 7" descr="Granite">
            <a:hlinkClick r:id="" action="ppaction://noaction">
              <a:snd r:embed="rId3" name="wind.wav"/>
            </a:hlinkClick>
          </p:cNvPr>
          <p:cNvSpPr>
            <a:spLocks/>
          </p:cNvSpPr>
          <p:nvPr/>
        </p:nvSpPr>
        <p:spPr bwMode="auto">
          <a:xfrm>
            <a:off x="3962401" y="1447801"/>
            <a:ext cx="5280025" cy="5210175"/>
          </a:xfrm>
          <a:custGeom>
            <a:avLst/>
            <a:gdLst>
              <a:gd name="T0" fmla="*/ 2147483647 w 3326"/>
              <a:gd name="T1" fmla="*/ 2147483647 h 3282"/>
              <a:gd name="T2" fmla="*/ 2147483647 w 3326"/>
              <a:gd name="T3" fmla="*/ 2147483647 h 3282"/>
              <a:gd name="T4" fmla="*/ 2147483647 w 3326"/>
              <a:gd name="T5" fmla="*/ 2147483647 h 3282"/>
              <a:gd name="T6" fmla="*/ 2147483647 w 3326"/>
              <a:gd name="T7" fmla="*/ 2147483647 h 3282"/>
              <a:gd name="T8" fmla="*/ 2147483647 w 3326"/>
              <a:gd name="T9" fmla="*/ 2147483647 h 3282"/>
              <a:gd name="T10" fmla="*/ 2147483647 w 3326"/>
              <a:gd name="T11" fmla="*/ 2147483647 h 3282"/>
              <a:gd name="T12" fmla="*/ 2147483647 w 3326"/>
              <a:gd name="T13" fmla="*/ 2147483647 h 3282"/>
              <a:gd name="T14" fmla="*/ 2147483647 w 3326"/>
              <a:gd name="T15" fmla="*/ 2147483647 h 3282"/>
              <a:gd name="T16" fmla="*/ 2147483647 w 3326"/>
              <a:gd name="T17" fmla="*/ 2147483647 h 3282"/>
              <a:gd name="T18" fmla="*/ 2147483647 w 3326"/>
              <a:gd name="T19" fmla="*/ 2147483647 h 3282"/>
              <a:gd name="T20" fmla="*/ 2147483647 w 3326"/>
              <a:gd name="T21" fmla="*/ 2147483647 h 3282"/>
              <a:gd name="T22" fmla="*/ 2147483647 w 3326"/>
              <a:gd name="T23" fmla="*/ 2147483647 h 3282"/>
              <a:gd name="T24" fmla="*/ 2147483647 w 3326"/>
              <a:gd name="T25" fmla="*/ 2147483647 h 3282"/>
              <a:gd name="T26" fmla="*/ 2147483647 w 3326"/>
              <a:gd name="T27" fmla="*/ 2147483647 h 3282"/>
              <a:gd name="T28" fmla="*/ 2147483647 w 3326"/>
              <a:gd name="T29" fmla="*/ 2147483647 h 3282"/>
              <a:gd name="T30" fmla="*/ 2147483647 w 3326"/>
              <a:gd name="T31" fmla="*/ 2147483647 h 3282"/>
              <a:gd name="T32" fmla="*/ 2147483647 w 3326"/>
              <a:gd name="T33" fmla="*/ 2147483647 h 3282"/>
              <a:gd name="T34" fmla="*/ 2147483647 w 3326"/>
              <a:gd name="T35" fmla="*/ 2147483647 h 3282"/>
              <a:gd name="T36" fmla="*/ 2147483647 w 3326"/>
              <a:gd name="T37" fmla="*/ 2147483647 h 3282"/>
              <a:gd name="T38" fmla="*/ 2147483647 w 3326"/>
              <a:gd name="T39" fmla="*/ 2147483647 h 3282"/>
              <a:gd name="T40" fmla="*/ 2147483647 w 3326"/>
              <a:gd name="T41" fmla="*/ 0 h 3282"/>
              <a:gd name="T42" fmla="*/ 2147483647 w 3326"/>
              <a:gd name="T43" fmla="*/ 2147483647 h 3282"/>
              <a:gd name="T44" fmla="*/ 2147483647 w 3326"/>
              <a:gd name="T45" fmla="*/ 2147483647 h 3282"/>
              <a:gd name="T46" fmla="*/ 2147483647 w 3326"/>
              <a:gd name="T47" fmla="*/ 2147483647 h 3282"/>
              <a:gd name="T48" fmla="*/ 2147483647 w 3326"/>
              <a:gd name="T49" fmla="*/ 2147483647 h 3282"/>
              <a:gd name="T50" fmla="*/ 2147483647 w 3326"/>
              <a:gd name="T51" fmla="*/ 2147483647 h 3282"/>
              <a:gd name="T52" fmla="*/ 2147483647 w 3326"/>
              <a:gd name="T53" fmla="*/ 2147483647 h 3282"/>
              <a:gd name="T54" fmla="*/ 2147483647 w 3326"/>
              <a:gd name="T55" fmla="*/ 2147483647 h 3282"/>
              <a:gd name="T56" fmla="*/ 2147483647 w 3326"/>
              <a:gd name="T57" fmla="*/ 2147483647 h 3282"/>
              <a:gd name="T58" fmla="*/ 2147483647 w 3326"/>
              <a:gd name="T59" fmla="*/ 2147483647 h 3282"/>
              <a:gd name="T60" fmla="*/ 2147483647 w 3326"/>
              <a:gd name="T61" fmla="*/ 2147483647 h 3282"/>
              <a:gd name="T62" fmla="*/ 2147483647 w 3326"/>
              <a:gd name="T63" fmla="*/ 2147483647 h 3282"/>
              <a:gd name="T64" fmla="*/ 2147483647 w 3326"/>
              <a:gd name="T65" fmla="*/ 2147483647 h 3282"/>
              <a:gd name="T66" fmla="*/ 2147483647 w 3326"/>
              <a:gd name="T67" fmla="*/ 2147483647 h 3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6"/>
              <a:gd name="T103" fmla="*/ 0 h 3282"/>
              <a:gd name="T104" fmla="*/ 3326 w 3326"/>
              <a:gd name="T105" fmla="*/ 3282 h 3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6" h="3282">
                <a:moveTo>
                  <a:pt x="702" y="2993"/>
                </a:moveTo>
                <a:cubicBezTo>
                  <a:pt x="667" y="2892"/>
                  <a:pt x="926" y="2800"/>
                  <a:pt x="847" y="2723"/>
                </a:cubicBezTo>
                <a:cubicBezTo>
                  <a:pt x="833" y="2676"/>
                  <a:pt x="841" y="2725"/>
                  <a:pt x="822" y="2723"/>
                </a:cubicBezTo>
                <a:cubicBezTo>
                  <a:pt x="803" y="2721"/>
                  <a:pt x="743" y="2715"/>
                  <a:pt x="735" y="2711"/>
                </a:cubicBezTo>
                <a:cubicBezTo>
                  <a:pt x="728" y="2698"/>
                  <a:pt x="779" y="2711"/>
                  <a:pt x="772" y="2698"/>
                </a:cubicBezTo>
                <a:cubicBezTo>
                  <a:pt x="766" y="2686"/>
                  <a:pt x="729" y="2748"/>
                  <a:pt x="722" y="2736"/>
                </a:cubicBezTo>
                <a:cubicBezTo>
                  <a:pt x="707" y="2710"/>
                  <a:pt x="860" y="2648"/>
                  <a:pt x="860" y="2648"/>
                </a:cubicBezTo>
                <a:cubicBezTo>
                  <a:pt x="850" y="2598"/>
                  <a:pt x="998" y="2542"/>
                  <a:pt x="973" y="2498"/>
                </a:cubicBezTo>
                <a:cubicBezTo>
                  <a:pt x="958" y="2472"/>
                  <a:pt x="1060" y="2360"/>
                  <a:pt x="1060" y="2360"/>
                </a:cubicBezTo>
                <a:cubicBezTo>
                  <a:pt x="1041" y="2303"/>
                  <a:pt x="1322" y="2151"/>
                  <a:pt x="1298" y="2097"/>
                </a:cubicBezTo>
                <a:cubicBezTo>
                  <a:pt x="1257" y="2004"/>
                  <a:pt x="1425" y="1973"/>
                  <a:pt x="1373" y="1885"/>
                </a:cubicBezTo>
                <a:cubicBezTo>
                  <a:pt x="1360" y="1833"/>
                  <a:pt x="1326" y="1685"/>
                  <a:pt x="1311" y="1634"/>
                </a:cubicBezTo>
                <a:cubicBezTo>
                  <a:pt x="1290" y="1560"/>
                  <a:pt x="1145" y="1209"/>
                  <a:pt x="1135" y="1133"/>
                </a:cubicBezTo>
                <a:cubicBezTo>
                  <a:pt x="1142" y="811"/>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1920" y="1012"/>
                  <a:pt x="1974" y="1171"/>
                </a:cubicBezTo>
                <a:cubicBezTo>
                  <a:pt x="1983" y="1297"/>
                  <a:pt x="1924" y="1434"/>
                  <a:pt x="1937" y="1559"/>
                </a:cubicBezTo>
                <a:cubicBezTo>
                  <a:pt x="1933" y="1939"/>
                  <a:pt x="2997" y="1905"/>
                  <a:pt x="2989" y="2285"/>
                </a:cubicBezTo>
                <a:cubicBezTo>
                  <a:pt x="2987" y="2383"/>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grpSp>
        <p:nvGrpSpPr>
          <p:cNvPr id="2" name="Group 8"/>
          <p:cNvGrpSpPr>
            <a:grpSpLocks/>
          </p:cNvGrpSpPr>
          <p:nvPr/>
        </p:nvGrpSpPr>
        <p:grpSpPr bwMode="auto">
          <a:xfrm>
            <a:off x="7162800" y="1828800"/>
            <a:ext cx="2819400" cy="2705100"/>
            <a:chOff x="3456" y="1056"/>
            <a:chExt cx="1776" cy="1704"/>
          </a:xfrm>
        </p:grpSpPr>
        <p:sp>
          <p:nvSpPr>
            <p:cNvPr id="6164" name="Freeform 9"/>
            <p:cNvSpPr>
              <a:spLocks/>
            </p:cNvSpPr>
            <p:nvPr/>
          </p:nvSpPr>
          <p:spPr bwMode="auto">
            <a:xfrm rot="-574706">
              <a:off x="3600" y="1056"/>
              <a:ext cx="1344" cy="648"/>
            </a:xfrm>
            <a:custGeom>
              <a:avLst/>
              <a:gdLst>
                <a:gd name="T0" fmla="*/ 3591 w 1296"/>
                <a:gd name="T1" fmla="*/ 0 h 504"/>
                <a:gd name="T2" fmla="*/ 3317 w 1296"/>
                <a:gd name="T3" fmla="*/ 436724 h 504"/>
                <a:gd name="T4" fmla="*/ 2256 w 1296"/>
                <a:gd name="T5" fmla="*/ 545910 h 504"/>
                <a:gd name="T6" fmla="*/ 0 w 1296"/>
                <a:gd name="T7" fmla="*/ 273011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10">
              <a:hlinkClick r:id="" action="ppaction://noaction">
                <a:snd r:embed="rId3" name="wind.wav"/>
              </a:hlinkClick>
            </p:cNvPr>
            <p:cNvSpPr>
              <a:spLocks/>
            </p:cNvSpPr>
            <p:nvPr/>
          </p:nvSpPr>
          <p:spPr bwMode="auto">
            <a:xfrm rot="20238602" flipV="1">
              <a:off x="3888" y="2256"/>
              <a:ext cx="1296" cy="504"/>
            </a:xfrm>
            <a:custGeom>
              <a:avLst/>
              <a:gdLst>
                <a:gd name="T0" fmla="*/ 1296 w 1296"/>
                <a:gd name="T1" fmla="*/ 0 h 504"/>
                <a:gd name="T2" fmla="*/ 1200 w 1296"/>
                <a:gd name="T3" fmla="*/ 384 h 504"/>
                <a:gd name="T4" fmla="*/ 816 w 1296"/>
                <a:gd name="T5" fmla="*/ 480 h 504"/>
                <a:gd name="T6" fmla="*/ 0 w 1296"/>
                <a:gd name="T7" fmla="*/ 240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11"/>
            <p:cNvSpPr>
              <a:spLocks/>
            </p:cNvSpPr>
            <p:nvPr/>
          </p:nvSpPr>
          <p:spPr bwMode="auto">
            <a:xfrm>
              <a:off x="3456" y="1536"/>
              <a:ext cx="1776" cy="672"/>
            </a:xfrm>
            <a:custGeom>
              <a:avLst/>
              <a:gdLst>
                <a:gd name="T0" fmla="*/ 511081 w 1440"/>
                <a:gd name="T1" fmla="*/ 0 h 432"/>
                <a:gd name="T2" fmla="*/ 238455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2"/>
          <p:cNvGrpSpPr>
            <a:grpSpLocks/>
          </p:cNvGrpSpPr>
          <p:nvPr/>
        </p:nvGrpSpPr>
        <p:grpSpPr bwMode="auto">
          <a:xfrm>
            <a:off x="2209800" y="2284414"/>
            <a:ext cx="3429000" cy="3748087"/>
            <a:chOff x="336" y="1343"/>
            <a:chExt cx="2160" cy="2361"/>
          </a:xfrm>
        </p:grpSpPr>
        <p:sp>
          <p:nvSpPr>
            <p:cNvPr id="6161" name="Freeform 13"/>
            <p:cNvSpPr>
              <a:spLocks/>
            </p:cNvSpPr>
            <p:nvPr/>
          </p:nvSpPr>
          <p:spPr bwMode="auto">
            <a:xfrm rot="574706" flipH="1">
              <a:off x="792" y="1343"/>
              <a:ext cx="1619" cy="888"/>
            </a:xfrm>
            <a:custGeom>
              <a:avLst/>
              <a:gdLst>
                <a:gd name="T0" fmla="*/ 658716 w 1296"/>
                <a:gd name="T1" fmla="*/ 0 h 504"/>
                <a:gd name="T2" fmla="*/ 609770 w 1296"/>
                <a:gd name="T3" fmla="*/ 2147483647 h 504"/>
                <a:gd name="T4" fmla="*/ 414324 w 1296"/>
                <a:gd name="T5" fmla="*/ 2147483647 h 504"/>
                <a:gd name="T6" fmla="*/ 0 w 1296"/>
                <a:gd name="T7" fmla="*/ 185231645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4"/>
            <p:cNvSpPr>
              <a:spLocks/>
            </p:cNvSpPr>
            <p:nvPr/>
          </p:nvSpPr>
          <p:spPr bwMode="auto">
            <a:xfrm rot="1361398" flipH="1" flipV="1">
              <a:off x="836" y="2792"/>
              <a:ext cx="1413" cy="912"/>
            </a:xfrm>
            <a:custGeom>
              <a:avLst/>
              <a:gdLst>
                <a:gd name="T0" fmla="*/ 14586 w 1296"/>
                <a:gd name="T1" fmla="*/ 0 h 504"/>
                <a:gd name="T2" fmla="*/ 13489 w 1296"/>
                <a:gd name="T3" fmla="*/ 2147483647 h 504"/>
                <a:gd name="T4" fmla="*/ 9191 w 1296"/>
                <a:gd name="T5" fmla="*/ 2147483647 h 504"/>
                <a:gd name="T6" fmla="*/ 0 w 1296"/>
                <a:gd name="T7" fmla="*/ 214748364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5"/>
            <p:cNvSpPr>
              <a:spLocks/>
            </p:cNvSpPr>
            <p:nvPr/>
          </p:nvSpPr>
          <p:spPr bwMode="auto">
            <a:xfrm flipH="1">
              <a:off x="336" y="2016"/>
              <a:ext cx="2160" cy="672"/>
            </a:xfrm>
            <a:custGeom>
              <a:avLst/>
              <a:gdLst>
                <a:gd name="T0" fmla="*/ 122726676 w 1440"/>
                <a:gd name="T1" fmla="*/ 0 h 432"/>
                <a:gd name="T2" fmla="*/ 57273290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8" name="Track48.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7"/>
          <p:cNvSpPr txBox="1">
            <a:spLocks noChangeArrowheads="1"/>
          </p:cNvSpPr>
          <p:nvPr/>
        </p:nvSpPr>
        <p:spPr bwMode="auto">
          <a:xfrm>
            <a:off x="4131696" y="561643"/>
            <a:ext cx="3973286" cy="52387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800" b="1" dirty="0">
                <a:latin typeface="Times New Roman" panose="02020603050405020304" pitchFamily="18" charset="0"/>
                <a:cs typeface="Times New Roman" panose="02020603050405020304" pitchFamily="18" charset="0"/>
              </a:rPr>
              <a:t>Mô hình gió thổi mòn</a:t>
            </a:r>
            <a:endParaRPr lang="en-US" sz="2800" b="1" dirty="0">
              <a:latin typeface="Times New Roman" panose="02020603050405020304" pitchFamily="18" charset="0"/>
              <a:cs typeface="Times New Roman" panose="02020603050405020304" pitchFamily="18" charset="0"/>
            </a:endParaRPr>
          </a:p>
        </p:txBody>
      </p:sp>
      <p:pic>
        <p:nvPicPr>
          <p:cNvPr id="81938" name="Picture 2" descr="E:\THAO\DIA 6\NAM_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447800"/>
            <a:ext cx="480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9" y="1447800"/>
            <a:ext cx="51489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hongnha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61" y="968948"/>
            <a:ext cx="5392742" cy="58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thach_nhu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5015" y="968948"/>
            <a:ext cx="5375426" cy="58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Box 3"/>
          <p:cNvSpPr txBox="1">
            <a:spLocks noChangeArrowheads="1"/>
          </p:cNvSpPr>
          <p:nvPr/>
        </p:nvSpPr>
        <p:spPr bwMode="auto">
          <a:xfrm>
            <a:off x="2350785" y="6395050"/>
            <a:ext cx="7267577" cy="46166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Qúa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vôi</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21929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linds(horizontal)">
                                      <p:cBhvr>
                                        <p:cTn id="7" dur="500"/>
                                        <p:tgtEl>
                                          <p:spTgt spid="235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nodeType="afterGroup">
                            <p:stCondLst>
                              <p:cond delay="2000"/>
                            </p:stCondLst>
                            <p:childTnLst>
                              <p:par>
                                <p:cTn id="12" presetID="1" presetClass="mediacall" presetSubtype="0" fill="hold" nodeType="afterEffect">
                                  <p:stCondLst>
                                    <p:cond delay="0"/>
                                  </p:stCondLst>
                                  <p:childTnLst>
                                    <p:cmd type="call" cmd="playFrom(0.0)">
                                      <p:cBhvr>
                                        <p:cTn id="13" dur="1" fill="hold"/>
                                        <p:tgtEl>
                                          <p:spTgt spid="18"/>
                                        </p:tgtEl>
                                      </p:cBhvr>
                                    </p:cmd>
                                  </p:childTnLst>
                                </p:cTn>
                              </p:par>
                              <p:par>
                                <p:cTn id="14" presetID="22" presetClass="entr" presetSubtype="2" repeatCount="indefinite"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par>
                                <p:cTn id="17" presetID="22" presetClass="entr" presetSubtype="8" repeatCount="indefinite"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nodeType="afterGroup">
                            <p:stCondLst>
                              <p:cond delay="4000"/>
                            </p:stCondLst>
                            <p:childTnLst>
                              <p:par>
                                <p:cTn id="21" presetID="55" presetClass="exit" presetSubtype="0" fill="hold" grpId="1" nodeType="afterEffect">
                                  <p:stCondLst>
                                    <p:cond delay="1000"/>
                                  </p:stCondLst>
                                  <p:childTnLst>
                                    <p:anim calcmode="lin" valueType="num">
                                      <p:cBhvr>
                                        <p:cTn id="22" dur="1000"/>
                                        <p:tgtEl>
                                          <p:spTgt spid="4"/>
                                        </p:tgtEl>
                                        <p:attrNameLst>
                                          <p:attrName>ppt_w</p:attrName>
                                        </p:attrNameLst>
                                      </p:cBhvr>
                                      <p:tavLst>
                                        <p:tav tm="0">
                                          <p:val>
                                            <p:strVal val="ppt_w"/>
                                          </p:val>
                                        </p:tav>
                                        <p:tav tm="100000">
                                          <p:val>
                                            <p:strVal val="ppt_w*0.70"/>
                                          </p:val>
                                        </p:tav>
                                      </p:tavLst>
                                    </p:anim>
                                    <p:anim calcmode="lin" valueType="num">
                                      <p:cBhvr>
                                        <p:cTn id="23" dur="1000"/>
                                        <p:tgtEl>
                                          <p:spTgt spid="4"/>
                                        </p:tgtEl>
                                        <p:attrNameLst>
                                          <p:attrName>ppt_h</p:attrName>
                                        </p:attrNameLst>
                                      </p:cBhvr>
                                      <p:tavLst>
                                        <p:tav tm="0">
                                          <p:val>
                                            <p:strVal val="ppt_h"/>
                                          </p:val>
                                        </p:tav>
                                        <p:tav tm="100000">
                                          <p:val>
                                            <p:strVal val="ppt_h"/>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par>
                          <p:cTn id="29" fill="hold" nodeType="afterGroup">
                            <p:stCondLst>
                              <p:cond delay="6000"/>
                            </p:stCondLst>
                            <p:childTnLst>
                              <p:par>
                                <p:cTn id="30" presetID="55" presetClass="exit" presetSubtype="0" fill="hold" grpId="1" nodeType="afterEffect">
                                  <p:stCondLst>
                                    <p:cond delay="1000"/>
                                  </p:stCondLst>
                                  <p:childTnLst>
                                    <p:anim calcmode="lin" valueType="num">
                                      <p:cBhvr>
                                        <p:cTn id="31" dur="1000"/>
                                        <p:tgtEl>
                                          <p:spTgt spid="5"/>
                                        </p:tgtEl>
                                        <p:attrNameLst>
                                          <p:attrName>ppt_w</p:attrName>
                                        </p:attrNameLst>
                                      </p:cBhvr>
                                      <p:tavLst>
                                        <p:tav tm="0">
                                          <p:val>
                                            <p:strVal val="ppt_w"/>
                                          </p:val>
                                        </p:tav>
                                        <p:tav tm="100000">
                                          <p:val>
                                            <p:strVal val="ppt_w*0.70"/>
                                          </p:val>
                                        </p:tav>
                                      </p:tavLst>
                                    </p:anim>
                                    <p:anim calcmode="lin" valueType="num">
                                      <p:cBhvr>
                                        <p:cTn id="32" dur="1000"/>
                                        <p:tgtEl>
                                          <p:spTgt spid="5"/>
                                        </p:tgtEl>
                                        <p:attrNameLst>
                                          <p:attrName>ppt_h</p:attrName>
                                        </p:attrNameLst>
                                      </p:cBhvr>
                                      <p:tavLst>
                                        <p:tav tm="0">
                                          <p:val>
                                            <p:strVal val="ppt_h"/>
                                          </p:val>
                                        </p:tav>
                                        <p:tav tm="100000">
                                          <p:val>
                                            <p:strVal val="ppt_h"/>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nodeType="afterGroup">
                            <p:stCondLst>
                              <p:cond delay="9000"/>
                            </p:stCondLst>
                            <p:childTnLst>
                              <p:par>
                                <p:cTn id="39" presetID="55" presetClass="exit" presetSubtype="0" fill="hold" grpId="1" nodeType="afterEffect">
                                  <p:stCondLst>
                                    <p:cond delay="1000"/>
                                  </p:stCondLst>
                                  <p:childTnLst>
                                    <p:anim calcmode="lin" valueType="num">
                                      <p:cBhvr>
                                        <p:cTn id="40" dur="2000"/>
                                        <p:tgtEl>
                                          <p:spTgt spid="6"/>
                                        </p:tgtEl>
                                        <p:attrNameLst>
                                          <p:attrName>ppt_w</p:attrName>
                                        </p:attrNameLst>
                                      </p:cBhvr>
                                      <p:tavLst>
                                        <p:tav tm="0">
                                          <p:val>
                                            <p:strVal val="ppt_w"/>
                                          </p:val>
                                        </p:tav>
                                        <p:tav tm="100000">
                                          <p:val>
                                            <p:strVal val="ppt_w*0.70"/>
                                          </p:val>
                                        </p:tav>
                                      </p:tavLst>
                                    </p:anim>
                                    <p:anim calcmode="lin" valueType="num">
                                      <p:cBhvr>
                                        <p:cTn id="41" dur="2000"/>
                                        <p:tgtEl>
                                          <p:spTgt spid="6"/>
                                        </p:tgtEl>
                                        <p:attrNameLst>
                                          <p:attrName>ppt_h</p:attrName>
                                        </p:attrNameLst>
                                      </p:cBhvr>
                                      <p:tavLst>
                                        <p:tav tm="0">
                                          <p:val>
                                            <p:strVal val="ppt_h"/>
                                          </p:val>
                                        </p:tav>
                                        <p:tav tm="100000">
                                          <p:val>
                                            <p:strVal val="ppt_h"/>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ntr" presetSubtype="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par>
                          <p:cTn id="47" fill="hold" nodeType="afterGroup">
                            <p:stCondLst>
                              <p:cond delay="12000"/>
                            </p:stCondLst>
                            <p:childTnLst>
                              <p:par>
                                <p:cTn id="48" presetID="55" presetClass="exit" presetSubtype="0" fill="hold" grpId="1" nodeType="afterEffect">
                                  <p:stCondLst>
                                    <p:cond delay="1000"/>
                                  </p:stCondLst>
                                  <p:childTnLst>
                                    <p:anim calcmode="lin" valueType="num">
                                      <p:cBhvr>
                                        <p:cTn id="49" dur="2000"/>
                                        <p:tgtEl>
                                          <p:spTgt spid="7"/>
                                        </p:tgtEl>
                                        <p:attrNameLst>
                                          <p:attrName>ppt_w</p:attrName>
                                        </p:attrNameLst>
                                      </p:cBhvr>
                                      <p:tavLst>
                                        <p:tav tm="0">
                                          <p:val>
                                            <p:strVal val="ppt_w"/>
                                          </p:val>
                                        </p:tav>
                                        <p:tav tm="100000">
                                          <p:val>
                                            <p:strVal val="ppt_w*0.70"/>
                                          </p:val>
                                        </p:tav>
                                      </p:tavLst>
                                    </p:anim>
                                    <p:anim calcmode="lin" valueType="num">
                                      <p:cBhvr>
                                        <p:cTn id="50" dur="2000"/>
                                        <p:tgtEl>
                                          <p:spTgt spid="7"/>
                                        </p:tgtEl>
                                        <p:attrNameLst>
                                          <p:attrName>ppt_h</p:attrName>
                                        </p:attrNameLst>
                                      </p:cBhvr>
                                      <p:tavLst>
                                        <p:tav tm="0">
                                          <p:val>
                                            <p:strVal val="ppt_h"/>
                                          </p:val>
                                        </p:tav>
                                        <p:tav tm="100000">
                                          <p:val>
                                            <p:strVal val="ppt_h"/>
                                          </p:val>
                                        </p:tav>
                                      </p:tavLst>
                                    </p:anim>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10" presetClass="entr" presetSubtype="0"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par>
                          <p:cTn id="56" fill="hold" nodeType="afterGroup">
                            <p:stCondLst>
                              <p:cond delay="15000"/>
                            </p:stCondLst>
                            <p:childTnLst>
                              <p:par>
                                <p:cTn id="57" presetID="55" presetClass="exit" presetSubtype="0" fill="hold" grpId="1" nodeType="afterEffect">
                                  <p:stCondLst>
                                    <p:cond delay="1500"/>
                                  </p:stCondLst>
                                  <p:childTnLst>
                                    <p:anim calcmode="lin" valueType="num">
                                      <p:cBhvr>
                                        <p:cTn id="58" dur="2000"/>
                                        <p:tgtEl>
                                          <p:spTgt spid="8"/>
                                        </p:tgtEl>
                                        <p:attrNameLst>
                                          <p:attrName>ppt_w</p:attrName>
                                        </p:attrNameLst>
                                      </p:cBhvr>
                                      <p:tavLst>
                                        <p:tav tm="0">
                                          <p:val>
                                            <p:strVal val="ppt_w"/>
                                          </p:val>
                                        </p:tav>
                                        <p:tav tm="100000">
                                          <p:val>
                                            <p:strVal val="ppt_w*0.70"/>
                                          </p:val>
                                        </p:tav>
                                      </p:tavLst>
                                    </p:anim>
                                    <p:anim calcmode="lin" valueType="num">
                                      <p:cBhvr>
                                        <p:cTn id="59" dur="2000"/>
                                        <p:tgtEl>
                                          <p:spTgt spid="8"/>
                                        </p:tgtEl>
                                        <p:attrNameLst>
                                          <p:attrName>ppt_h</p:attrName>
                                        </p:attrNameLst>
                                      </p:cBhvr>
                                      <p:tavLst>
                                        <p:tav tm="0">
                                          <p:val>
                                            <p:strVal val="ppt_h"/>
                                          </p:val>
                                        </p:tav>
                                        <p:tav tm="100000">
                                          <p:val>
                                            <p:strVal val="ppt_h"/>
                                          </p:val>
                                        </p:tav>
                                      </p:tavLst>
                                    </p:anim>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style.rotation</p:attrName>
                                        </p:attrNameLst>
                                      </p:cBhvr>
                                      <p:tavLst>
                                        <p:tav tm="0">
                                          <p:val>
                                            <p:fltVal val="720"/>
                                          </p:val>
                                        </p:tav>
                                        <p:tav tm="100000">
                                          <p:val>
                                            <p:fltVal val="0"/>
                                          </p:val>
                                        </p:tav>
                                      </p:tavLst>
                                    </p:anim>
                                    <p:anim calcmode="lin" valueType="num">
                                      <p:cBhvr>
                                        <p:cTn id="71" dur="2000" fill="hold"/>
                                        <p:tgtEl>
                                          <p:spTgt spid="10"/>
                                        </p:tgtEl>
                                        <p:attrNameLst>
                                          <p:attrName>ppt_h</p:attrName>
                                        </p:attrNameLst>
                                      </p:cBhvr>
                                      <p:tavLst>
                                        <p:tav tm="0">
                                          <p:val>
                                            <p:fltVal val="0"/>
                                          </p:val>
                                        </p:tav>
                                        <p:tav tm="100000">
                                          <p:val>
                                            <p:strVal val="#ppt_h"/>
                                          </p:val>
                                        </p:tav>
                                      </p:tavLst>
                                    </p:anim>
                                    <p:anim calcmode="lin" valueType="num">
                                      <p:cBhvr>
                                        <p:cTn id="72" dur="2000" fill="hold"/>
                                        <p:tgtEl>
                                          <p:spTgt spid="10"/>
                                        </p:tgtEl>
                                        <p:attrNameLst>
                                          <p:attrName>ppt_w</p:attrName>
                                        </p:attrNameLst>
                                      </p:cBhvr>
                                      <p:tavLst>
                                        <p:tav tm="0">
                                          <p:val>
                                            <p:fltVal val="0"/>
                                          </p:val>
                                        </p:tav>
                                        <p:tav tm="100000">
                                          <p:val>
                                            <p:strVal val="#ppt_w"/>
                                          </p:val>
                                        </p:tav>
                                      </p:tavLst>
                                    </p:anim>
                                  </p:childTnLst>
                                </p:cTn>
                              </p:par>
                              <p:par>
                                <p:cTn id="73" presetID="2" presetClass="entr" presetSubtype="4" fill="hold" nodeType="withEffect">
                                  <p:stCondLst>
                                    <p:cond delay="0"/>
                                  </p:stCondLst>
                                  <p:childTnLst>
                                    <p:set>
                                      <p:cBhvr>
                                        <p:cTn id="74" dur="1" fill="hold">
                                          <p:stCondLst>
                                            <p:cond delay="0"/>
                                          </p:stCondLst>
                                        </p:cTn>
                                        <p:tgtEl>
                                          <p:spTgt spid="81938"/>
                                        </p:tgtEl>
                                        <p:attrNameLst>
                                          <p:attrName>style.visibility</p:attrName>
                                        </p:attrNameLst>
                                      </p:cBhvr>
                                      <p:to>
                                        <p:strVal val="visible"/>
                                      </p:to>
                                    </p:set>
                                    <p:anim calcmode="lin" valueType="num">
                                      <p:cBhvr additive="base">
                                        <p:cTn id="75" dur="500" fill="hold"/>
                                        <p:tgtEl>
                                          <p:spTgt spid="81938"/>
                                        </p:tgtEl>
                                        <p:attrNameLst>
                                          <p:attrName>ppt_x</p:attrName>
                                        </p:attrNameLst>
                                      </p:cBhvr>
                                      <p:tavLst>
                                        <p:tav tm="0">
                                          <p:val>
                                            <p:strVal val="#ppt_x"/>
                                          </p:val>
                                        </p:tav>
                                        <p:tav tm="100000">
                                          <p:val>
                                            <p:strVal val="#ppt_x"/>
                                          </p:val>
                                        </p:tav>
                                      </p:tavLst>
                                    </p:anim>
                                    <p:anim calcmode="lin" valueType="num">
                                      <p:cBhvr additive="base">
                                        <p:cTn id="76" dur="500" fill="hold"/>
                                        <p:tgtEl>
                                          <p:spTgt spid="819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grpId="1" nodeType="clickEffect">
                                  <p:stCondLst>
                                    <p:cond delay="0"/>
                                  </p:stCondLst>
                                  <p:childTnLst>
                                    <p:anim calcmode="lin" valueType="num">
                                      <p:cBhvr>
                                        <p:cTn id="80" dur="500"/>
                                        <p:tgtEl>
                                          <p:spTgt spid="23563"/>
                                        </p:tgtEl>
                                        <p:attrNameLst>
                                          <p:attrName>ppt_w</p:attrName>
                                        </p:attrNameLst>
                                      </p:cBhvr>
                                      <p:tavLst>
                                        <p:tav tm="0">
                                          <p:val>
                                            <p:strVal val="ppt_w"/>
                                          </p:val>
                                        </p:tav>
                                        <p:tav tm="100000">
                                          <p:val>
                                            <p:fltVal val="0"/>
                                          </p:val>
                                        </p:tav>
                                      </p:tavLst>
                                    </p:anim>
                                    <p:anim calcmode="lin" valueType="num">
                                      <p:cBhvr>
                                        <p:cTn id="81" dur="500"/>
                                        <p:tgtEl>
                                          <p:spTgt spid="23563"/>
                                        </p:tgtEl>
                                        <p:attrNameLst>
                                          <p:attrName>ppt_h</p:attrName>
                                        </p:attrNameLst>
                                      </p:cBhvr>
                                      <p:tavLst>
                                        <p:tav tm="0">
                                          <p:val>
                                            <p:strVal val="ppt_h"/>
                                          </p:val>
                                        </p:tav>
                                        <p:tav tm="100000">
                                          <p:val>
                                            <p:fltVal val="0"/>
                                          </p:val>
                                        </p:tav>
                                      </p:tavLst>
                                    </p:anim>
                                    <p:set>
                                      <p:cBhvr>
                                        <p:cTn id="82" dur="1" fill="hold">
                                          <p:stCondLst>
                                            <p:cond delay="499"/>
                                          </p:stCondLst>
                                        </p:cTn>
                                        <p:tgtEl>
                                          <p:spTgt spid="23563"/>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81942"/>
                                        </p:tgtEl>
                                        <p:attrNameLst>
                                          <p:attrName>style.visibility</p:attrName>
                                        </p:attrNameLst>
                                      </p:cBhvr>
                                      <p:to>
                                        <p:strVal val="visible"/>
                                      </p:to>
                                    </p:set>
                                    <p:anim calcmode="lin" valueType="num">
                                      <p:cBhvr additive="base">
                                        <p:cTn id="85" dur="500" fill="hold"/>
                                        <p:tgtEl>
                                          <p:spTgt spid="81942"/>
                                        </p:tgtEl>
                                        <p:attrNameLst>
                                          <p:attrName>ppt_x</p:attrName>
                                        </p:attrNameLst>
                                      </p:cBhvr>
                                      <p:tavLst>
                                        <p:tav tm="0">
                                          <p:val>
                                            <p:strVal val="#ppt_x"/>
                                          </p:val>
                                        </p:tav>
                                        <p:tav tm="100000">
                                          <p:val>
                                            <p:strVal val="#ppt_x"/>
                                          </p:val>
                                        </p:tav>
                                      </p:tavLst>
                                    </p:anim>
                                    <p:anim calcmode="lin" valueType="num">
                                      <p:cBhvr additive="base">
                                        <p:cTn id="86" dur="500" fill="hold"/>
                                        <p:tgtEl>
                                          <p:spTgt spid="81942"/>
                                        </p:tgtEl>
                                        <p:attrNameLst>
                                          <p:attrName>ppt_y</p:attrName>
                                        </p:attrNameLst>
                                      </p:cBhvr>
                                      <p:tavLst>
                                        <p:tav tm="0">
                                          <p:val>
                                            <p:strVal val="1+#ppt_h/2"/>
                                          </p:val>
                                        </p:tav>
                                        <p:tav tm="100000">
                                          <p:val>
                                            <p:strVal val="#ppt_y"/>
                                          </p:val>
                                        </p:tav>
                                      </p:tavLst>
                                    </p:anim>
                                  </p:childTnLst>
                                </p:cTn>
                              </p:par>
                              <p:par>
                                <p:cTn id="87" presetID="8" presetClass="entr" presetSubtype="16"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diamond(in)">
                                      <p:cBhvr>
                                        <p:cTn id="89" dur="2000"/>
                                        <p:tgtEl>
                                          <p:spTgt spid="11"/>
                                        </p:tgtEl>
                                      </p:cBhvr>
                                    </p:animEffect>
                                  </p:childTnLst>
                                </p:cTn>
                              </p:par>
                              <p:par>
                                <p:cTn id="90" presetID="29" presetClass="entr" presetSubtype="0" fill="hold" nodeType="withEffect">
                                  <p:stCondLst>
                                    <p:cond delay="0"/>
                                  </p:stCondLst>
                                  <p:childTnLst>
                                    <p:set>
                                      <p:cBhvr>
                                        <p:cTn id="91" dur="1" fill="hold">
                                          <p:stCondLst>
                                            <p:cond delay="0"/>
                                          </p:stCondLst>
                                        </p:cTn>
                                        <p:tgtEl>
                                          <p:spTgt spid="30724"/>
                                        </p:tgtEl>
                                        <p:attrNameLst>
                                          <p:attrName>style.visibility</p:attrName>
                                        </p:attrNameLst>
                                      </p:cBhvr>
                                      <p:to>
                                        <p:strVal val="visible"/>
                                      </p:to>
                                    </p:set>
                                    <p:anim calcmode="lin" valueType="num">
                                      <p:cBhvr>
                                        <p:cTn id="92" dur="2000" fill="hold"/>
                                        <p:tgtEl>
                                          <p:spTgt spid="30724"/>
                                        </p:tgtEl>
                                        <p:attrNameLst>
                                          <p:attrName>ppt_x</p:attrName>
                                        </p:attrNameLst>
                                      </p:cBhvr>
                                      <p:tavLst>
                                        <p:tav tm="0">
                                          <p:val>
                                            <p:strVal val="#ppt_x-.2"/>
                                          </p:val>
                                        </p:tav>
                                        <p:tav tm="100000">
                                          <p:val>
                                            <p:strVal val="#ppt_x"/>
                                          </p:val>
                                        </p:tav>
                                      </p:tavLst>
                                    </p:anim>
                                    <p:anim calcmode="lin" valueType="num">
                                      <p:cBhvr>
                                        <p:cTn id="93" dur="20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4"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5"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23563" grpId="0" animBg="1"/>
      <p:bldP spid="23563" grpId="1" animBg="1"/>
      <p:bldP spid="819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Thuy%20Die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1764"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3068411" y="3018769"/>
            <a:ext cx="2914650"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b="1" dirty="0">
                <a:latin typeface="Times New Roman" panose="02020603050405020304" pitchFamily="18" charset="0"/>
                <a:cs typeface="Times New Roman" panose="02020603050405020304" pitchFamily="18" charset="0"/>
              </a:rPr>
              <a:t>N</a:t>
            </a:r>
            <a:r>
              <a:rPr lang="en-US" altLang="en-US" sz="2400" b="1" dirty="0" err="1">
                <a:latin typeface="Times New Roman" panose="02020603050405020304" pitchFamily="18" charset="0"/>
                <a:cs typeface="Times New Roman" panose="02020603050405020304" pitchFamily="18" charset="0"/>
              </a:rPr>
              <a:t>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4" name="Picture 10" descr="10-1409885176_66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379" y="-1"/>
            <a:ext cx="6060621"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9465128" y="3081196"/>
            <a:ext cx="2726872"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a:latin typeface="Times New Roman" panose="02020603050405020304" pitchFamily="18" charset="0"/>
                <a:cs typeface="Times New Roman" panose="02020603050405020304" pitchFamily="18" charset="0"/>
              </a:rPr>
              <a:t>Bờ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6" name="Picture 3" descr="Dan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95892"/>
            <a:ext cx="595176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377" y="3495892"/>
            <a:ext cx="612321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756072" y="6346256"/>
            <a:ext cx="4435928"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vi-VN" altLang="en-US" sz="2400" b="1" dirty="0">
                <a:latin typeface="+mj-lt"/>
              </a:rPr>
              <a:t>Quá trình xâm thực ở đảo JÊJU</a:t>
            </a:r>
            <a:endParaRPr lang="en-US" altLang="en-US" sz="2400" b="1" dirty="0">
              <a:latin typeface="+mj-lt"/>
            </a:endParaRPr>
          </a:p>
        </p:txBody>
      </p:sp>
    </p:spTree>
    <p:extLst>
      <p:ext uri="{BB962C8B-B14F-4D97-AF65-F5344CB8AC3E}">
        <p14:creationId xmlns:p14="http://schemas.microsoft.com/office/powerpoint/2010/main" val="62139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randombar(horizontal)">
                                      <p:cBhvr>
                                        <p:cTn id="19" dur="500"/>
                                        <p:tgtEl>
                                          <p:spTgt spid="2150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am quan Vịnh Hạ Long 1 ngày - BestPr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916"/>
            <a:ext cx="6403926" cy="4776108"/>
          </a:xfrm>
          <a:prstGeom prst="rect">
            <a:avLst/>
          </a:prstGeom>
        </p:spPr>
      </p:pic>
      <p:sp>
        <p:nvSpPr>
          <p:cNvPr id="8" name="Rectangle 7"/>
          <p:cNvSpPr/>
          <p:nvPr/>
        </p:nvSpPr>
        <p:spPr>
          <a:xfrm>
            <a:off x="891470" y="5034984"/>
            <a:ext cx="4620986" cy="523220"/>
          </a:xfrm>
          <a:prstGeom prst="rect">
            <a:avLst/>
          </a:prstGeom>
          <a:solidFill>
            <a:schemeClr val="accent4">
              <a:lumMod val="40000"/>
              <a:lumOff val="6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Vịnh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a:t>
            </a:r>
            <a:r>
              <a:rPr lang="en-US" sz="2800" b="1" dirty="0">
                <a:latin typeface="Times New Roman" panose="02020603050405020304" pitchFamily="18" charset="0"/>
                <a:cs typeface="Times New Roman" panose="02020603050405020304" pitchFamily="18" charset="0"/>
              </a:rPr>
              <a:t> Long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Ninh</a:t>
            </a:r>
            <a:endParaRPr lang="en-US" sz="2800" b="1" dirty="0">
              <a:latin typeface="Times New Roman" panose="02020603050405020304" pitchFamily="18" charset="0"/>
              <a:cs typeface="Times New Roman" panose="02020603050405020304" pitchFamily="18" charset="0"/>
            </a:endParaRPr>
          </a:p>
        </p:txBody>
      </p:sp>
      <p:pic>
        <p:nvPicPr>
          <p:cNvPr id="2054" name="Picture 6" descr="Phong Nha - Kỳ quan đệ nhất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50" y="160338"/>
            <a:ext cx="5752750" cy="48186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72397" y="5034984"/>
            <a:ext cx="5486456" cy="523220"/>
          </a:xfrm>
          <a:prstGeom prst="rect">
            <a:avLst/>
          </a:prstGeom>
          <a:solidFill>
            <a:schemeClr val="accent6">
              <a:lumMod val="60000"/>
              <a:lumOff val="4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Bàng</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1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89420861"/>
              </p:ext>
            </p:extLst>
          </p:nvPr>
        </p:nvGraphicFramePr>
        <p:xfrm>
          <a:off x="178059" y="504017"/>
          <a:ext cx="11783785" cy="5290293"/>
        </p:xfrm>
        <a:graphic>
          <a:graphicData uri="http://schemas.openxmlformats.org/drawingml/2006/table">
            <a:tbl>
              <a:tblPr firstRow="1" bandRow="1">
                <a:tableStyleId>{5C22544A-7EE6-4342-B048-85BDC9FD1C3A}</a:tableStyleId>
              </a:tblPr>
              <a:tblGrid>
                <a:gridCol w="2303884">
                  <a:extLst>
                    <a:ext uri="{9D8B030D-6E8A-4147-A177-3AD203B41FA5}">
                      <a16:colId xmlns:a16="http://schemas.microsoft.com/office/drawing/2014/main" val="20000"/>
                    </a:ext>
                  </a:extLst>
                </a:gridCol>
                <a:gridCol w="4544008">
                  <a:extLst>
                    <a:ext uri="{9D8B030D-6E8A-4147-A177-3AD203B41FA5}">
                      <a16:colId xmlns:a16="http://schemas.microsoft.com/office/drawing/2014/main" val="20001"/>
                    </a:ext>
                  </a:extLst>
                </a:gridCol>
                <a:gridCol w="4935893">
                  <a:extLst>
                    <a:ext uri="{9D8B030D-6E8A-4147-A177-3AD203B41FA5}">
                      <a16:colId xmlns:a16="http://schemas.microsoft.com/office/drawing/2014/main" val="20002"/>
                    </a:ext>
                  </a:extLst>
                </a:gridCol>
              </a:tblGrid>
              <a:tr h="11551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effectLst/>
                          <a:latin typeface="Times New Roman" panose="02020603050405020304" pitchFamily="18" charset="0"/>
                          <a:cs typeface="Times New Roman" panose="02020603050405020304" pitchFamily="18" charset="0"/>
                        </a:rPr>
                        <a:t>Quá</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effectLst/>
                          <a:latin typeface="Times New Roman" panose="02020603050405020304" pitchFamily="18" charset="0"/>
                          <a:ea typeface="+mn-ea"/>
                          <a:cs typeface="Times New Roman" panose="02020603050405020304" pitchFamily="18" charset="0"/>
                        </a:rPr>
                        <a:t>Nội</a:t>
                      </a:r>
                      <a:r>
                        <a:rPr lang="en-US" sz="28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mn-ea"/>
                          <a:cs typeface="Times New Roman" panose="02020603050405020304" pitchFamily="18" charset="0"/>
                        </a:rPr>
                        <a:t>sinh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effectLst/>
                          <a:latin typeface="Times New Roman" panose="02020603050405020304" pitchFamily="18" charset="0"/>
                          <a:ea typeface="+mn-ea"/>
                          <a:cs typeface="Times New Roman" panose="02020603050405020304" pitchFamily="18" charset="0"/>
                        </a:rPr>
                        <a:t>Ngoại</a:t>
                      </a:r>
                      <a:r>
                        <a:rPr lang="en-US" sz="28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mn-ea"/>
                          <a:cs typeface="Times New Roman" panose="02020603050405020304" pitchFamily="18" charset="0"/>
                        </a:rPr>
                        <a:t>sinh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val="10000"/>
                  </a:ext>
                </a:extLst>
              </a:tr>
              <a:tr h="27202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effectLst/>
                          <a:latin typeface="Times New Roman" panose="02020603050405020304" pitchFamily="18" charset="0"/>
                          <a:cs typeface="Times New Roman" panose="02020603050405020304" pitchFamily="18" charset="0"/>
                        </a:rPr>
                        <a:t>Nguyên</a:t>
                      </a:r>
                      <a:r>
                        <a:rPr lang="en-US" sz="2800" b="1" baseline="0" dirty="0">
                          <a:solidFill>
                            <a:schemeClr val="tx1"/>
                          </a:solidFill>
                          <a:effectLst/>
                          <a:latin typeface="Times New Roman" panose="02020603050405020304" pitchFamily="18"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cs typeface="Times New Roman" panose="02020603050405020304" pitchFamily="18" charset="0"/>
                        </a:rPr>
                        <a:t>nhân</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800" b="1" kern="1200" dirty="0">
                          <a:solidFill>
                            <a:schemeClr val="dk1"/>
                          </a:solidFill>
                          <a:effectLst/>
                          <a:latin typeface="Times New Roman" panose="02020603050405020304" pitchFamily="18" charset="0"/>
                          <a:ea typeface="+mn-ea"/>
                          <a:cs typeface="Times New Roman" panose="02020603050405020304" pitchFamily="18" charset="0"/>
                        </a:rPr>
                        <a:t>Do các tác nhân từ bên trong vỏ Trái Đất. Do các chuyển động kiến tạo, hoạt động núi lửa và động đất.</a:t>
                      </a:r>
                      <a:endPar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just"/>
                      <a:r>
                        <a:rPr lang="vi-VN" sz="2800" b="1" kern="1200" dirty="0">
                          <a:solidFill>
                            <a:schemeClr val="dk1"/>
                          </a:solidFill>
                          <a:effectLst/>
                          <a:latin typeface="Times New Roman" panose="02020603050405020304" pitchFamily="18" charset="0"/>
                          <a:ea typeface="+mn-ea"/>
                          <a:cs typeface="Times New Roman" panose="02020603050405020304" pitchFamily="18" charset="0"/>
                        </a:rPr>
                        <a:t>Do các tác nhân từ bên ngoài vỏ Trái Đất (các hiện tượng mưa, nắng, nhiệt độ, dòng chảy,… làm phá hủy</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đá</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gốc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vật</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liệu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bở</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rời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414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effectLst/>
                          <a:latin typeface="Times New Roman" panose="02020603050405020304" pitchFamily="18" charset="0"/>
                          <a:ea typeface="+mn-ea"/>
                          <a:cs typeface="Times New Roman" panose="02020603050405020304" pitchFamily="18" charset="0"/>
                        </a:rPr>
                        <a:t>Hệ</a:t>
                      </a:r>
                      <a:r>
                        <a:rPr lang="en-US" sz="2800" b="1" baseline="0" dirty="0">
                          <a:solidFill>
                            <a:schemeClr val="tx1"/>
                          </a:solidFill>
                          <a:effectLst/>
                          <a:latin typeface="Times New Roman" panose="02020603050405020304" pitchFamily="18" charset="0"/>
                          <a:ea typeface="+mn-ea"/>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mn-ea"/>
                          <a:cs typeface="Times New Roman" panose="02020603050405020304" pitchFamily="18" charset="0"/>
                        </a:rPr>
                        <a:t>quả</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800" b="1" kern="1200" dirty="0">
                          <a:solidFill>
                            <a:schemeClr val="dk1"/>
                          </a:solidFill>
                          <a:effectLst/>
                          <a:latin typeface="Times New Roman" panose="02020603050405020304" pitchFamily="18" charset="0"/>
                          <a:ea typeface="+mn-ea"/>
                          <a:cs typeface="Times New Roman" panose="02020603050405020304" pitchFamily="18" charset="0"/>
                        </a:rPr>
                        <a:t>Làm gia tăng tính gồ ghề của bề mặt đất</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just"/>
                      <a:r>
                        <a:rPr lang="vi-VN" sz="2800" b="1" kern="1200" dirty="0">
                          <a:solidFill>
                            <a:schemeClr val="dk1"/>
                          </a:solidFill>
                          <a:effectLst/>
                          <a:latin typeface="Times New Roman" panose="02020603050405020304" pitchFamily="18" charset="0"/>
                          <a:ea typeface="+mn-ea"/>
                          <a:cs typeface="Times New Roman" panose="02020603050405020304" pitchFamily="18" charset="0"/>
                        </a:rPr>
                        <a:t>Phá hủy, san bằng các chỗ gồ</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ghề</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269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32649" y="2947099"/>
            <a:ext cx="7865705" cy="1938992"/>
          </a:xfrm>
          <a:prstGeom prst="rect">
            <a:avLst/>
          </a:prstGeom>
          <a:solidFill>
            <a:schemeClr val="accent2">
              <a:lumMod val="60000"/>
              <a:lumOff val="4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vi-VN" sz="2400" b="1" dirty="0">
                <a:latin typeface="Times New Roman" panose="02020603050405020304" pitchFamily="18" charset="0"/>
                <a:ea typeface="Calibri" panose="020F0502020204030204" pitchFamily="34" charset="0"/>
              </a:rPr>
              <a:t>Nội lực là yếu tố chính trong quá trình thành tạo núi, ngoài ra núi cũng chịu các tác động của quá trình ngoại sinh. Qua thời gian, dưới tác động của ngoại sinh (dòng chảy, gió, nhiệt độ,...) làm thay đối hình dạng của núi: các đỉnh núi tròn hơn, sườn núi bớt đốc, độ cao giảm xuống...</a:t>
            </a:r>
            <a:endParaRPr lang="en-US" sz="2400" b="1" dirty="0"/>
          </a:p>
        </p:txBody>
      </p:sp>
      <p:pic>
        <p:nvPicPr>
          <p:cNvPr id="7" name="Picture 6"/>
          <p:cNvPicPr/>
          <p:nvPr/>
        </p:nvPicPr>
        <p:blipFill>
          <a:blip r:embed="rId2"/>
          <a:stretch>
            <a:fillRect/>
          </a:stretch>
        </p:blipFill>
        <p:spPr>
          <a:xfrm>
            <a:off x="8278107" y="0"/>
            <a:ext cx="3806889" cy="6507804"/>
          </a:xfrm>
          <a:prstGeom prst="rect">
            <a:avLst/>
          </a:prstGeom>
        </p:spPr>
      </p:pic>
      <p:sp>
        <p:nvSpPr>
          <p:cNvPr id="9" name="Text Box 8"/>
          <p:cNvSpPr txBox="1">
            <a:spLocks noChangeArrowheads="1"/>
          </p:cNvSpPr>
          <p:nvPr/>
        </p:nvSpPr>
        <p:spPr bwMode="auto">
          <a:xfrm>
            <a:off x="232649" y="1122609"/>
            <a:ext cx="6352977" cy="1015663"/>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 b.</a:t>
            </a:r>
          </a:p>
          <a:p>
            <a:pPr algn="just">
              <a:spcBef>
                <a:spcPct val="5000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98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31624925"/>
              </p:ext>
            </p:extLst>
          </p:nvPr>
        </p:nvGraphicFramePr>
        <p:xfrm>
          <a:off x="308688" y="2133868"/>
          <a:ext cx="11587844" cy="4220279"/>
        </p:xfrm>
        <a:graphic>
          <a:graphicData uri="http://schemas.openxmlformats.org/drawingml/2006/table">
            <a:tbl>
              <a:tblPr firstRow="1" bandRow="1">
                <a:tableStyleId>{5C22544A-7EE6-4342-B048-85BDC9FD1C3A}</a:tableStyleId>
              </a:tblPr>
              <a:tblGrid>
                <a:gridCol w="2118768">
                  <a:extLst>
                    <a:ext uri="{9D8B030D-6E8A-4147-A177-3AD203B41FA5}">
                      <a16:colId xmlns:a16="http://schemas.microsoft.com/office/drawing/2014/main" val="20000"/>
                    </a:ext>
                  </a:extLst>
                </a:gridCol>
                <a:gridCol w="4477625">
                  <a:extLst>
                    <a:ext uri="{9D8B030D-6E8A-4147-A177-3AD203B41FA5}">
                      <a16:colId xmlns:a16="http://schemas.microsoft.com/office/drawing/2014/main" val="20001"/>
                    </a:ext>
                  </a:extLst>
                </a:gridCol>
                <a:gridCol w="4991451">
                  <a:extLst>
                    <a:ext uri="{9D8B030D-6E8A-4147-A177-3AD203B41FA5}">
                      <a16:colId xmlns:a16="http://schemas.microsoft.com/office/drawing/2014/main" val="20002"/>
                    </a:ext>
                  </a:extLst>
                </a:gridCol>
              </a:tblGrid>
              <a:tr h="10308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cs typeface="Times New Roman" panose="02020603050405020304" pitchFamily="18" charset="0"/>
                        </a:rPr>
                        <a:t>Quá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trình</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mn-ea"/>
                          <a:cs typeface="Times New Roman" panose="02020603050405020304" pitchFamily="18" charset="0"/>
                        </a:rPr>
                        <a:t>Ngoại</a:t>
                      </a:r>
                      <a:r>
                        <a:rPr lang="en-US" sz="24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mn-ea"/>
                          <a:cs typeface="Times New Roman" panose="02020603050405020304" pitchFamily="18" charset="0"/>
                        </a:rPr>
                        <a:t>sinh</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10000"/>
                  </a:ext>
                </a:extLst>
              </a:tr>
              <a:tr h="1926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chemeClr val="tx1"/>
                          </a:solidFill>
                          <a:effectLst/>
                          <a:latin typeface="Times New Roman" panose="02020603050405020304" pitchFamily="18" charset="0"/>
                          <a:cs typeface="Times New Roman" panose="02020603050405020304" pitchFamily="18" charset="0"/>
                        </a:rPr>
                        <a:t>Nguyên</a:t>
                      </a:r>
                      <a:r>
                        <a:rPr lang="en-US" sz="2400" b="1" baseline="0" dirty="0">
                          <a:solidFill>
                            <a:schemeClr val="tx1"/>
                          </a:solidFill>
                          <a:effectLst/>
                          <a:latin typeface="Times New Roman" panose="02020603050405020304" pitchFamily="18"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cs typeface="Times New Roman" panose="02020603050405020304" pitchFamily="18" charset="0"/>
                        </a:rPr>
                        <a:t>nhân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dk1"/>
                          </a:solidFill>
                          <a:effectLst/>
                          <a:latin typeface="Times New Roman" panose="02020603050405020304" pitchFamily="18" charset="0"/>
                          <a:ea typeface="+mn-ea"/>
                          <a:cs typeface="Times New Roman" panose="02020603050405020304" pitchFamily="18" charset="0"/>
                        </a:rPr>
                        <a:t>Do các tác nhân từ bên trong vỏ Trái Đất. Do các chuyển động kiến tạo, hoạt động núi lửa và động đất.</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just"/>
                      <a:r>
                        <a:rPr lang="vi-VN" sz="2400" b="1" kern="1200" dirty="0">
                          <a:solidFill>
                            <a:schemeClr val="dk1"/>
                          </a:solidFill>
                          <a:effectLst/>
                          <a:latin typeface="Times New Roman" panose="02020603050405020304" pitchFamily="18" charset="0"/>
                          <a:ea typeface="+mn-ea"/>
                          <a:cs typeface="Times New Roman" panose="02020603050405020304" pitchFamily="18" charset="0"/>
                        </a:rPr>
                        <a:t>Do các tác nhân từ bên ngoài vỏ Trái Đất (các hiện tượng mưa, nắng, nhiệt độ, dòng chảy,… làm phá hủy</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đá</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gốc</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vật</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liệu</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bở</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rời</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262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chemeClr val="tx1"/>
                          </a:solidFill>
                          <a:effectLst/>
                          <a:latin typeface="Times New Roman" panose="02020603050405020304" pitchFamily="18" charset="0"/>
                          <a:ea typeface="+mn-ea"/>
                          <a:cs typeface="Times New Roman" panose="02020603050405020304" pitchFamily="18" charset="0"/>
                        </a:rPr>
                        <a:t>Hệ</a:t>
                      </a:r>
                      <a:r>
                        <a:rPr lang="en-US" sz="2400" b="1" baseline="0" dirty="0">
                          <a:solidFill>
                            <a:schemeClr val="tx1"/>
                          </a:solidFill>
                          <a:effectLst/>
                          <a:latin typeface="Times New Roman" panose="02020603050405020304" pitchFamily="18" charset="0"/>
                          <a:ea typeface="+mn-ea"/>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mn-ea"/>
                          <a:cs typeface="Times New Roman" panose="02020603050405020304" pitchFamily="18" charset="0"/>
                        </a:rPr>
                        <a:t>quả</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dk1"/>
                          </a:solidFill>
                          <a:effectLst/>
                          <a:latin typeface="Times New Roman" panose="02020603050405020304" pitchFamily="18" charset="0"/>
                          <a:ea typeface="+mn-ea"/>
                          <a:cs typeface="Times New Roman" panose="02020603050405020304" pitchFamily="18" charset="0"/>
                        </a:rPr>
                        <a:t>Làm gia tăng tính gồ ghề của bề mặt đất</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just"/>
                      <a:r>
                        <a:rPr lang="vi-VN" sz="2400" b="1" kern="1200" dirty="0">
                          <a:solidFill>
                            <a:schemeClr val="dk1"/>
                          </a:solidFill>
                          <a:effectLst/>
                          <a:latin typeface="Times New Roman" panose="02020603050405020304" pitchFamily="18" charset="0"/>
                          <a:ea typeface="+mn-ea"/>
                          <a:cs typeface="Times New Roman" panose="02020603050405020304" pitchFamily="18" charset="0"/>
                        </a:rPr>
                        <a:t>Phá hủy, san bằng các chỗ gồ</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ghề</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497019" y="1092702"/>
            <a:ext cx="9002710" cy="738664"/>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9715" y="409913"/>
            <a:ext cx="10499272"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BÀI 10: QUÁ TRÌNH NỘI SINH VÀ NGOẠI SINH. CÁC DẠNG ĐỊA HÌNH CHÍNH. KHOÁNG SẢN.</a:t>
            </a:r>
          </a:p>
        </p:txBody>
      </p:sp>
    </p:spTree>
    <p:extLst>
      <p:ext uri="{BB962C8B-B14F-4D97-AF65-F5344CB8AC3E}">
        <p14:creationId xmlns:p14="http://schemas.microsoft.com/office/powerpoint/2010/main" val="273141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318407" y="0"/>
            <a:ext cx="11601450"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12" name="Picture 5" descr="Kết quả hình ảnh cho chặt phá rung"/>
          <p:cNvPicPr>
            <a:picLocks noChangeAspect="1" noChangeArrowheads="1"/>
          </p:cNvPicPr>
          <p:nvPr/>
        </p:nvPicPr>
        <p:blipFill>
          <a:blip r:embed="rId2"/>
          <a:srcRect/>
          <a:stretch>
            <a:fillRect/>
          </a:stretch>
        </p:blipFill>
        <p:spPr bwMode="auto">
          <a:xfrm>
            <a:off x="8049382" y="4305431"/>
            <a:ext cx="4142618" cy="2533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hay run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 y="1121230"/>
            <a:ext cx="4027714" cy="313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21" descr="cay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472" y="1129697"/>
            <a:ext cx="3902528" cy="31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dut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382" y="1143754"/>
            <a:ext cx="4142618" cy="311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3" descr="uon n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8471" y="4253895"/>
            <a:ext cx="3902529" cy="26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khai kho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34384"/>
            <a:ext cx="4022272" cy="260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25"/>
          <p:cNvSpPr>
            <a:spLocks noChangeArrowheads="1"/>
          </p:cNvSpPr>
          <p:nvPr/>
        </p:nvSpPr>
        <p:spPr bwMode="auto">
          <a:xfrm>
            <a:off x="3353404" y="1191305"/>
            <a:ext cx="626533" cy="307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A</a:t>
            </a:r>
          </a:p>
        </p:txBody>
      </p:sp>
      <p:sp>
        <p:nvSpPr>
          <p:cNvPr id="7179" name="Rectangle 26"/>
          <p:cNvSpPr>
            <a:spLocks noChangeArrowheads="1"/>
          </p:cNvSpPr>
          <p:nvPr/>
        </p:nvSpPr>
        <p:spPr bwMode="auto">
          <a:xfrm>
            <a:off x="7425570"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B</a:t>
            </a:r>
          </a:p>
        </p:txBody>
      </p:sp>
      <p:sp>
        <p:nvSpPr>
          <p:cNvPr id="7180" name="Rectangle 27"/>
          <p:cNvSpPr>
            <a:spLocks noChangeArrowheads="1"/>
          </p:cNvSpPr>
          <p:nvPr/>
        </p:nvSpPr>
        <p:spPr bwMode="auto">
          <a:xfrm>
            <a:off x="11386457"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C</a:t>
            </a:r>
          </a:p>
        </p:txBody>
      </p:sp>
      <p:sp>
        <p:nvSpPr>
          <p:cNvPr id="7181" name="Rectangle 28"/>
          <p:cNvSpPr>
            <a:spLocks noChangeArrowheads="1"/>
          </p:cNvSpPr>
          <p:nvPr/>
        </p:nvSpPr>
        <p:spPr bwMode="auto">
          <a:xfrm>
            <a:off x="3399970"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D</a:t>
            </a:r>
          </a:p>
        </p:txBody>
      </p:sp>
      <p:sp>
        <p:nvSpPr>
          <p:cNvPr id="7182" name="Rectangle 29"/>
          <p:cNvSpPr>
            <a:spLocks noChangeArrowheads="1"/>
          </p:cNvSpPr>
          <p:nvPr/>
        </p:nvSpPr>
        <p:spPr bwMode="auto">
          <a:xfrm>
            <a:off x="7330167"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E</a:t>
            </a:r>
          </a:p>
        </p:txBody>
      </p:sp>
      <p:sp>
        <p:nvSpPr>
          <p:cNvPr id="7183" name="Rectangle 30"/>
          <p:cNvSpPr>
            <a:spLocks noChangeArrowheads="1"/>
          </p:cNvSpPr>
          <p:nvPr/>
        </p:nvSpPr>
        <p:spPr bwMode="auto">
          <a:xfrm>
            <a:off x="11492593" y="4448985"/>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dirty="0"/>
              <a:t>F</a:t>
            </a:r>
          </a:p>
        </p:txBody>
      </p:sp>
      <p:sp>
        <p:nvSpPr>
          <p:cNvPr id="83999" name="Text Box 6"/>
          <p:cNvSpPr txBox="1">
            <a:spLocks noChangeArrowheads="1"/>
          </p:cNvSpPr>
          <p:nvPr/>
        </p:nvSpPr>
        <p:spPr bwMode="auto">
          <a:xfrm>
            <a:off x="2656719" y="3857021"/>
            <a:ext cx="1393371"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Cháy</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0" name="Text Box 6"/>
          <p:cNvSpPr txBox="1">
            <a:spLocks noChangeArrowheads="1"/>
          </p:cNvSpPr>
          <p:nvPr/>
        </p:nvSpPr>
        <p:spPr bwMode="auto">
          <a:xfrm>
            <a:off x="6659335" y="3860499"/>
            <a:ext cx="1341665"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bị</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mòn</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1" name="Text Box 6"/>
          <p:cNvSpPr txBox="1">
            <a:spLocks noChangeArrowheads="1"/>
          </p:cNvSpPr>
          <p:nvPr/>
        </p:nvSpPr>
        <p:spPr bwMode="auto">
          <a:xfrm>
            <a:off x="11067678" y="3857020"/>
            <a:ext cx="1124322"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Đứt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gãy</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2" name="Text Box 6"/>
          <p:cNvSpPr txBox="1">
            <a:spLocks noChangeArrowheads="1"/>
          </p:cNvSpPr>
          <p:nvPr/>
        </p:nvSpPr>
        <p:spPr bwMode="auto">
          <a:xfrm>
            <a:off x="2318959" y="6438378"/>
            <a:ext cx="171722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Khai</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khoáng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3" name="Text Box 6"/>
          <p:cNvSpPr txBox="1">
            <a:spLocks noChangeArrowheads="1"/>
          </p:cNvSpPr>
          <p:nvPr/>
        </p:nvSpPr>
        <p:spPr bwMode="auto">
          <a:xfrm>
            <a:off x="6717845" y="6474694"/>
            <a:ext cx="1224643"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Uốn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nếp</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4" name="Text Box 6"/>
          <p:cNvSpPr txBox="1">
            <a:spLocks noChangeArrowheads="1"/>
          </p:cNvSpPr>
          <p:nvPr/>
        </p:nvSpPr>
        <p:spPr bwMode="auto">
          <a:xfrm>
            <a:off x="10368793" y="6457890"/>
            <a:ext cx="181746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Chặt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phá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7979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Effect transition="in" filter="randombar(horizontal)">
                                      <p:cBhvr>
                                        <p:cTn id="13" dur="500"/>
                                        <p:tgtEl>
                                          <p:spTgt spid="7178"/>
                                        </p:tgtEl>
                                      </p:cBhvr>
                                    </p:animEffect>
                                  </p:childTnLst>
                                </p:cTn>
                              </p:par>
                              <p:par>
                                <p:cTn id="14" presetID="14" presetClass="entr" presetSubtype="10" fill="hold" nodeType="with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randombar(horizontal)">
                                      <p:cBhvr>
                                        <p:cTn id="16" dur="500"/>
                                        <p:tgtEl>
                                          <p:spTgt spid="717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79"/>
                                        </p:tgtEl>
                                        <p:attrNameLst>
                                          <p:attrName>style.visibility</p:attrName>
                                        </p:attrNameLst>
                                      </p:cBhvr>
                                      <p:to>
                                        <p:strVal val="visible"/>
                                      </p:to>
                                    </p:set>
                                    <p:animEffect transition="in" filter="randombar(horizontal)">
                                      <p:cBhvr>
                                        <p:cTn id="19" dur="500"/>
                                        <p:tgtEl>
                                          <p:spTgt spid="7179"/>
                                        </p:tgtEl>
                                      </p:cBhvr>
                                    </p:animEffect>
                                  </p:childTnLst>
                                </p:cTn>
                              </p:par>
                              <p:par>
                                <p:cTn id="20" presetID="14" presetClass="entr" presetSubtype="10" fill="hold" nodeType="with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randombar(horizontal)">
                                      <p:cBhvr>
                                        <p:cTn id="22" dur="500"/>
                                        <p:tgtEl>
                                          <p:spTgt spid="717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0"/>
                                        </p:tgtEl>
                                        <p:attrNameLst>
                                          <p:attrName>style.visibility</p:attrName>
                                        </p:attrNameLst>
                                      </p:cBhvr>
                                      <p:to>
                                        <p:strVal val="visible"/>
                                      </p:to>
                                    </p:set>
                                    <p:animEffect transition="in" filter="randombar(horizontal)">
                                      <p:cBhvr>
                                        <p:cTn id="25" dur="500"/>
                                        <p:tgtEl>
                                          <p:spTgt spid="718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randombar(horizontal)">
                                      <p:cBhvr>
                                        <p:cTn id="28" dur="500"/>
                                        <p:tgtEl>
                                          <p:spTgt spid="7181"/>
                                        </p:tgtEl>
                                      </p:cBhvr>
                                    </p:animEffect>
                                  </p:childTnLst>
                                </p:cTn>
                              </p:par>
                              <p:par>
                                <p:cTn id="29" presetID="14" presetClass="entr" presetSubtype="1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randombar(horizontal)">
                                      <p:cBhvr>
                                        <p:cTn id="31" dur="500"/>
                                        <p:tgtEl>
                                          <p:spTgt spid="7177"/>
                                        </p:tgtEl>
                                      </p:cBhvr>
                                    </p:animEffect>
                                  </p:childTnLst>
                                </p:cTn>
                              </p:par>
                              <p:par>
                                <p:cTn id="32" presetID="14" presetClass="entr" presetSubtype="10" fill="hold" nodeType="withEffect">
                                  <p:stCondLst>
                                    <p:cond delay="0"/>
                                  </p:stCondLst>
                                  <p:childTnLst>
                                    <p:set>
                                      <p:cBhvr>
                                        <p:cTn id="33" dur="1" fill="hold">
                                          <p:stCondLst>
                                            <p:cond delay="0"/>
                                          </p:stCondLst>
                                        </p:cTn>
                                        <p:tgtEl>
                                          <p:spTgt spid="7176"/>
                                        </p:tgtEl>
                                        <p:attrNameLst>
                                          <p:attrName>style.visibility</p:attrName>
                                        </p:attrNameLst>
                                      </p:cBhvr>
                                      <p:to>
                                        <p:strVal val="visible"/>
                                      </p:to>
                                    </p:set>
                                    <p:animEffect transition="in" filter="randombar(horizontal)">
                                      <p:cBhvr>
                                        <p:cTn id="34" dur="500"/>
                                        <p:tgtEl>
                                          <p:spTgt spid="717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182"/>
                                        </p:tgtEl>
                                        <p:attrNameLst>
                                          <p:attrName>style.visibility</p:attrName>
                                        </p:attrNameLst>
                                      </p:cBhvr>
                                      <p:to>
                                        <p:strVal val="visible"/>
                                      </p:to>
                                    </p:set>
                                    <p:animEffect transition="in" filter="randombar(horizontal)">
                                      <p:cBhvr>
                                        <p:cTn id="37" dur="500"/>
                                        <p:tgtEl>
                                          <p:spTgt spid="7182"/>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183"/>
                                        </p:tgtEl>
                                        <p:attrNameLst>
                                          <p:attrName>style.visibility</p:attrName>
                                        </p:attrNameLst>
                                      </p:cBhvr>
                                      <p:to>
                                        <p:strVal val="visible"/>
                                      </p:to>
                                    </p:set>
                                    <p:animEffect transition="in" filter="randombar(horizontal)">
                                      <p:cBhvr>
                                        <p:cTn id="43" dur="500"/>
                                        <p:tgtEl>
                                          <p:spTgt spid="718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3999"/>
                                        </p:tgtEl>
                                        <p:attrNameLst>
                                          <p:attrName>style.visibility</p:attrName>
                                        </p:attrNameLst>
                                      </p:cBhvr>
                                      <p:to>
                                        <p:strVal val="visible"/>
                                      </p:to>
                                    </p:set>
                                    <p:anim calcmode="lin" valueType="num">
                                      <p:cBhvr additive="base">
                                        <p:cTn id="48" dur="500" fill="hold"/>
                                        <p:tgtEl>
                                          <p:spTgt spid="83999"/>
                                        </p:tgtEl>
                                        <p:attrNameLst>
                                          <p:attrName>ppt_x</p:attrName>
                                        </p:attrNameLst>
                                      </p:cBhvr>
                                      <p:tavLst>
                                        <p:tav tm="0">
                                          <p:val>
                                            <p:strVal val="#ppt_x"/>
                                          </p:val>
                                        </p:tav>
                                        <p:tav tm="100000">
                                          <p:val>
                                            <p:strVal val="#ppt_x"/>
                                          </p:val>
                                        </p:tav>
                                      </p:tavLst>
                                    </p:anim>
                                    <p:anim calcmode="lin" valueType="num">
                                      <p:cBhvr additive="base">
                                        <p:cTn id="49" dur="500" fill="hold"/>
                                        <p:tgtEl>
                                          <p:spTgt spid="8399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4000"/>
                                        </p:tgtEl>
                                        <p:attrNameLst>
                                          <p:attrName>style.visibility</p:attrName>
                                        </p:attrNameLst>
                                      </p:cBhvr>
                                      <p:to>
                                        <p:strVal val="visible"/>
                                      </p:to>
                                    </p:set>
                                    <p:anim calcmode="lin" valueType="num">
                                      <p:cBhvr additive="base">
                                        <p:cTn id="54" dur="500" fill="hold"/>
                                        <p:tgtEl>
                                          <p:spTgt spid="84000"/>
                                        </p:tgtEl>
                                        <p:attrNameLst>
                                          <p:attrName>ppt_x</p:attrName>
                                        </p:attrNameLst>
                                      </p:cBhvr>
                                      <p:tavLst>
                                        <p:tav tm="0">
                                          <p:val>
                                            <p:strVal val="#ppt_x"/>
                                          </p:val>
                                        </p:tav>
                                        <p:tav tm="100000">
                                          <p:val>
                                            <p:strVal val="#ppt_x"/>
                                          </p:val>
                                        </p:tav>
                                      </p:tavLst>
                                    </p:anim>
                                    <p:anim calcmode="lin" valueType="num">
                                      <p:cBhvr additive="base">
                                        <p:cTn id="55"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4001"/>
                                        </p:tgtEl>
                                        <p:attrNameLst>
                                          <p:attrName>style.visibility</p:attrName>
                                        </p:attrNameLst>
                                      </p:cBhvr>
                                      <p:to>
                                        <p:strVal val="visible"/>
                                      </p:to>
                                    </p:set>
                                    <p:anim calcmode="lin" valueType="num">
                                      <p:cBhvr additive="base">
                                        <p:cTn id="60" dur="500" fill="hold"/>
                                        <p:tgtEl>
                                          <p:spTgt spid="84001"/>
                                        </p:tgtEl>
                                        <p:attrNameLst>
                                          <p:attrName>ppt_x</p:attrName>
                                        </p:attrNameLst>
                                      </p:cBhvr>
                                      <p:tavLst>
                                        <p:tav tm="0">
                                          <p:val>
                                            <p:strVal val="#ppt_x"/>
                                          </p:val>
                                        </p:tav>
                                        <p:tav tm="100000">
                                          <p:val>
                                            <p:strVal val="#ppt_x"/>
                                          </p:val>
                                        </p:tav>
                                      </p:tavLst>
                                    </p:anim>
                                    <p:anim calcmode="lin" valueType="num">
                                      <p:cBhvr additive="base">
                                        <p:cTn id="61"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4002"/>
                                        </p:tgtEl>
                                        <p:attrNameLst>
                                          <p:attrName>style.visibility</p:attrName>
                                        </p:attrNameLst>
                                      </p:cBhvr>
                                      <p:to>
                                        <p:strVal val="visible"/>
                                      </p:to>
                                    </p:set>
                                    <p:anim calcmode="lin" valueType="num">
                                      <p:cBhvr additive="base">
                                        <p:cTn id="66" dur="500" fill="hold"/>
                                        <p:tgtEl>
                                          <p:spTgt spid="84002"/>
                                        </p:tgtEl>
                                        <p:attrNameLst>
                                          <p:attrName>ppt_x</p:attrName>
                                        </p:attrNameLst>
                                      </p:cBhvr>
                                      <p:tavLst>
                                        <p:tav tm="0">
                                          <p:val>
                                            <p:strVal val="#ppt_x"/>
                                          </p:val>
                                        </p:tav>
                                        <p:tav tm="100000">
                                          <p:val>
                                            <p:strVal val="#ppt_x"/>
                                          </p:val>
                                        </p:tav>
                                      </p:tavLst>
                                    </p:anim>
                                    <p:anim calcmode="lin" valueType="num">
                                      <p:cBhvr additive="base">
                                        <p:cTn id="67" dur="500" fill="hold"/>
                                        <p:tgtEl>
                                          <p:spTgt spid="8400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4003"/>
                                        </p:tgtEl>
                                        <p:attrNameLst>
                                          <p:attrName>style.visibility</p:attrName>
                                        </p:attrNameLst>
                                      </p:cBhvr>
                                      <p:to>
                                        <p:strVal val="visible"/>
                                      </p:to>
                                    </p:set>
                                    <p:anim calcmode="lin" valueType="num">
                                      <p:cBhvr additive="base">
                                        <p:cTn id="72" dur="500" fill="hold"/>
                                        <p:tgtEl>
                                          <p:spTgt spid="84003"/>
                                        </p:tgtEl>
                                        <p:attrNameLst>
                                          <p:attrName>ppt_x</p:attrName>
                                        </p:attrNameLst>
                                      </p:cBhvr>
                                      <p:tavLst>
                                        <p:tav tm="0">
                                          <p:val>
                                            <p:strVal val="#ppt_x"/>
                                          </p:val>
                                        </p:tav>
                                        <p:tav tm="100000">
                                          <p:val>
                                            <p:strVal val="#ppt_x"/>
                                          </p:val>
                                        </p:tav>
                                      </p:tavLst>
                                    </p:anim>
                                    <p:anim calcmode="lin" valueType="num">
                                      <p:cBhvr additive="base">
                                        <p:cTn id="73"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4004"/>
                                        </p:tgtEl>
                                        <p:attrNameLst>
                                          <p:attrName>style.visibility</p:attrName>
                                        </p:attrNameLst>
                                      </p:cBhvr>
                                      <p:to>
                                        <p:strVal val="visible"/>
                                      </p:to>
                                    </p:set>
                                    <p:anim calcmode="lin" valueType="num">
                                      <p:cBhvr additive="base">
                                        <p:cTn id="78" dur="500" fill="hold"/>
                                        <p:tgtEl>
                                          <p:spTgt spid="84004"/>
                                        </p:tgtEl>
                                        <p:attrNameLst>
                                          <p:attrName>ppt_x</p:attrName>
                                        </p:attrNameLst>
                                      </p:cBhvr>
                                      <p:tavLst>
                                        <p:tav tm="0">
                                          <p:val>
                                            <p:strVal val="#ppt_x"/>
                                          </p:val>
                                        </p:tav>
                                        <p:tav tm="100000">
                                          <p:val>
                                            <p:strVal val="#ppt_x"/>
                                          </p:val>
                                        </p:tav>
                                      </p:tavLst>
                                    </p:anim>
                                    <p:anim calcmode="lin" valueType="num">
                                      <p:cBhvr additive="base">
                                        <p:cTn id="79" dur="500" fill="hold"/>
                                        <p:tgtEl>
                                          <p:spTgt spid="84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78" grpId="0" animBg="1"/>
      <p:bldP spid="7179" grpId="0" animBg="1"/>
      <p:bldP spid="7180" grpId="0" animBg="1"/>
      <p:bldP spid="7181" grpId="0" animBg="1"/>
      <p:bldP spid="7182" grpId="0" animBg="1"/>
      <p:bldP spid="7183" grpId="0" animBg="1"/>
      <p:bldP spid="83999" grpId="0" animBg="1"/>
      <p:bldP spid="84000" grpId="0" animBg="1"/>
      <p:bldP spid="84001" grpId="0" animBg="1"/>
      <p:bldP spid="84002" grpId="0" animBg="1"/>
      <p:bldP spid="84003" grpId="0" animBg="1"/>
      <p:bldP spid="8400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4C070BAB-E132-47FE-9871-56FE11A2D545}" type="slidenum">
              <a:rPr lang="en-US" altLang="en-US">
                <a:solidFill>
                  <a:srgbClr val="898989"/>
                </a:solidFill>
              </a:rPr>
              <a:pPr eaLnBrk="1" hangingPunct="1"/>
              <a:t>17</a:t>
            </a:fld>
            <a:endParaRPr lang="en-US" altLang="en-US">
              <a:solidFill>
                <a:srgbClr val="898989"/>
              </a:solidFill>
            </a:endParaRPr>
          </a:p>
        </p:txBody>
      </p:sp>
      <p:sp>
        <p:nvSpPr>
          <p:cNvPr id="14339" name="Text Box 9"/>
          <p:cNvSpPr txBox="1">
            <a:spLocks noChangeArrowheads="1"/>
          </p:cNvSpPr>
          <p:nvPr/>
        </p:nvSpPr>
        <p:spPr bwMode="auto">
          <a:xfrm>
            <a:off x="56991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endParaRPr lang="en-US"/>
          </a:p>
        </p:txBody>
      </p:sp>
      <p:sp>
        <p:nvSpPr>
          <p:cNvPr id="14340" name="TextBox 1"/>
          <p:cNvSpPr txBox="1">
            <a:spLocks noChangeArrowheads="1"/>
          </p:cNvSpPr>
          <p:nvPr/>
        </p:nvSpPr>
        <p:spPr bwMode="auto">
          <a:xfrm>
            <a:off x="1781175" y="6059488"/>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a:solidFill>
                  <a:schemeClr val="bg1"/>
                </a:solidFill>
                <a:latin typeface="Times New Roman" panose="02020603050405020304" pitchFamily="18" charset="0"/>
                <a:cs typeface="Times New Roman" panose="02020603050405020304" pitchFamily="18" charset="0"/>
              </a:rPr>
              <a:t>Sản xuất nông nghiệp, công nghiệp…</a:t>
            </a:r>
          </a:p>
        </p:txBody>
      </p:sp>
      <p:pic>
        <p:nvPicPr>
          <p:cNvPr id="15" name="Picture 3" descr="ruong bac t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407" y="853223"/>
            <a:ext cx="5730648" cy="30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p:nvSpPr>
        <p:spPr bwMode="auto">
          <a:xfrm>
            <a:off x="1" y="1"/>
            <a:ext cx="12192000" cy="830997"/>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p>
        </p:txBody>
      </p:sp>
      <p:pic>
        <p:nvPicPr>
          <p:cNvPr id="15372" name="Picture 12" descr="Kết quả hình ảnh cho Trường THCS Tân phú Đồng Ph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5" y="845402"/>
            <a:ext cx="6088969"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47383" y="3563574"/>
            <a:ext cx="19435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FF33CC"/>
                </a:solidFill>
                <a:latin typeface="Times New Roman" pitchFamily="18" charset="0"/>
                <a:cs typeface="Times New Roman" pitchFamily="18" charset="0"/>
              </a:rPr>
              <a:t>Tác</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động</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tích</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cực</a:t>
            </a:r>
            <a:endParaRPr lang="en-US" b="1" dirty="0">
              <a:solidFill>
                <a:srgbClr val="FF33CC"/>
              </a:solidFill>
              <a:latin typeface="Times New Roman" pitchFamily="18" charset="0"/>
              <a:cs typeface="Times New Roman" pitchFamily="18" charset="0"/>
            </a:endParaRPr>
          </a:p>
        </p:txBody>
      </p:sp>
      <p:pic>
        <p:nvPicPr>
          <p:cNvPr id="15376" name="Picture 16" descr="Kết quả hình ảnh cho phá rừ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58" y="3932906"/>
            <a:ext cx="6111648" cy="29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Kết quả hình ảnh cho đất bị xói mò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159" y="3950552"/>
            <a:ext cx="5720896" cy="28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347383" y="6459538"/>
            <a:ext cx="1986640" cy="3698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0070C0"/>
                </a:solidFill>
                <a:latin typeface="Times New Roman" pitchFamily="18" charset="0"/>
                <a:cs typeface="Times New Roman" pitchFamily="18" charset="0"/>
              </a:rPr>
              <a:t>Tác</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động</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tiêu</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cực</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9411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fade">
                                      <p:cBhvr>
                                        <p:cTn id="12" dur="500"/>
                                        <p:tgtEl>
                                          <p:spTgt spid="1537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76"/>
                                        </p:tgtEl>
                                        <p:attrNameLst>
                                          <p:attrName>style.visibility</p:attrName>
                                        </p:attrNameLst>
                                      </p:cBhvr>
                                      <p:to>
                                        <p:strVal val="visible"/>
                                      </p:to>
                                    </p:set>
                                    <p:animEffect transition="in" filter="fade">
                                      <p:cBhvr>
                                        <p:cTn id="23" dur="500"/>
                                        <p:tgtEl>
                                          <p:spTgt spid="15376"/>
                                        </p:tgtEl>
                                      </p:cBhvr>
                                    </p:animEffect>
                                  </p:childTnLst>
                                </p:cTn>
                              </p:par>
                              <p:par>
                                <p:cTn id="24" presetID="10" presetClass="entr" presetSubtype="0" fill="hold" nodeType="withEffect">
                                  <p:stCondLst>
                                    <p:cond delay="0"/>
                                  </p:stCondLst>
                                  <p:childTnLst>
                                    <p:set>
                                      <p:cBhvr>
                                        <p:cTn id="25" dur="1" fill="hold">
                                          <p:stCondLst>
                                            <p:cond delay="0"/>
                                          </p:stCondLst>
                                        </p:cTn>
                                        <p:tgtEl>
                                          <p:spTgt spid="15378"/>
                                        </p:tgtEl>
                                        <p:attrNameLst>
                                          <p:attrName>style.visibility</p:attrName>
                                        </p:attrNameLst>
                                      </p:cBhvr>
                                      <p:to>
                                        <p:strVal val="visible"/>
                                      </p:to>
                                    </p:set>
                                    <p:animEffect transition="in" filter="fade">
                                      <p:cBhvr>
                                        <p:cTn id="26" dur="500"/>
                                        <p:tgtEl>
                                          <p:spTgt spid="153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
          <p:cNvSpPr txBox="1">
            <a:spLocks noChangeArrowheads="1"/>
          </p:cNvSpPr>
          <p:nvPr/>
        </p:nvSpPr>
        <p:spPr bwMode="auto">
          <a:xfrm>
            <a:off x="304713" y="262920"/>
            <a:ext cx="4793696" cy="52322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sp>
        <p:nvSpPr>
          <p:cNvPr id="13317" name="TextBox 14"/>
          <p:cNvSpPr txBox="1">
            <a:spLocks noChangeArrowheads="1"/>
          </p:cNvSpPr>
          <p:nvPr/>
        </p:nvSpPr>
        <p:spPr bwMode="auto">
          <a:xfrm>
            <a:off x="297809" y="3237430"/>
            <a:ext cx="4878198" cy="523220"/>
          </a:xfrm>
          <a:prstGeom prst="rect">
            <a:avLst/>
          </a:prstGeom>
          <a:solidFill>
            <a:schemeClr val="accent6">
              <a:lumMod val="40000"/>
              <a:lumOff val="60000"/>
            </a:schemeClr>
          </a:solidFill>
          <a:ln w="9525">
            <a:solidFill>
              <a:srgbClr val="FF33CC"/>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pic>
        <p:nvPicPr>
          <p:cNvPr id="12303" name="Picture 16" descr="NL-lon1"/>
          <p:cNvPicPr>
            <a:picLocks noGrp="1" noChangeAspect="1" noChangeArrowheads="1" noCrop="1"/>
          </p:cNvPicPr>
          <p:nvPr>
            <p:ph/>
          </p:nvPr>
        </p:nvPicPr>
        <p:blipFill>
          <a:blip r:embed="rId3"/>
          <a:srcRect/>
          <a:stretch>
            <a:fillRect/>
          </a:stretch>
        </p:blipFill>
        <p:spPr>
          <a:xfrm>
            <a:off x="297809" y="1085850"/>
            <a:ext cx="4800600" cy="1828800"/>
          </a:xfrm>
          <a:solidFill>
            <a:schemeClr val="accent3">
              <a:lumMod val="60000"/>
              <a:lumOff val="40000"/>
            </a:schemeClr>
          </a:solidFill>
        </p:spPr>
      </p:pic>
      <p:pic>
        <p:nvPicPr>
          <p:cNvPr id="12305" name="Picture 18" descr="NL-nho1"/>
          <p:cNvPicPr>
            <a:picLocks noChangeAspect="1" noChangeArrowheads="1" noCrop="1"/>
          </p:cNvPicPr>
          <p:nvPr/>
        </p:nvPicPr>
        <p:blipFill>
          <a:blip r:embed="rId4"/>
          <a:srcRect/>
          <a:stretch>
            <a:fillRect/>
          </a:stretch>
        </p:blipFill>
        <p:spPr bwMode="auto">
          <a:xfrm>
            <a:off x="297809" y="4234343"/>
            <a:ext cx="4878198" cy="2209800"/>
          </a:xfrm>
          <a:prstGeom prst="rect">
            <a:avLst/>
          </a:prstGeom>
          <a:solidFill>
            <a:schemeClr val="accent1">
              <a:lumMod val="40000"/>
              <a:lumOff val="60000"/>
            </a:schemeClr>
          </a:solidFill>
          <a:ln w="9525">
            <a:noFill/>
            <a:miter lim="800000"/>
            <a:headEnd/>
            <a:tailEnd/>
          </a:ln>
        </p:spPr>
      </p:pic>
      <p:sp>
        <p:nvSpPr>
          <p:cNvPr id="4" name="TextBox 3"/>
          <p:cNvSpPr txBox="1">
            <a:spLocks noChangeArrowheads="1"/>
          </p:cNvSpPr>
          <p:nvPr/>
        </p:nvSpPr>
        <p:spPr bwMode="auto">
          <a:xfrm>
            <a:off x="5553513" y="1707862"/>
            <a:ext cx="4589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p:cNvSpPr txBox="1">
            <a:spLocks noChangeArrowheads="1"/>
          </p:cNvSpPr>
          <p:nvPr/>
        </p:nvSpPr>
        <p:spPr bwMode="auto">
          <a:xfrm>
            <a:off x="5574836" y="5570989"/>
            <a:ext cx="6262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thấp</a:t>
            </a:r>
            <a:r>
              <a:rPr lang="en-US" sz="3200" b="1" dirty="0">
                <a:solidFill>
                  <a:srgbClr val="FF0000"/>
                </a:solidFill>
                <a:latin typeface="Times New Roman" panose="02020603050405020304" pitchFamily="18" charset="0"/>
                <a:cs typeface="Times New Roman" panose="02020603050405020304" pitchFamily="18" charset="0"/>
              </a:rPr>
              <a:t>, san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4" name="TextBox 13"/>
          <p:cNvSpPr txBox="1">
            <a:spLocks noChangeArrowheads="1"/>
          </p:cNvSpPr>
          <p:nvPr/>
        </p:nvSpPr>
        <p:spPr bwMode="auto">
          <a:xfrm>
            <a:off x="5574836" y="2914650"/>
            <a:ext cx="61812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3200" b="1" dirty="0" err="1">
                <a:solidFill>
                  <a:srgbClr val="0000FF"/>
                </a:solidFill>
                <a:latin typeface="Times New Roman" panose="02020603050405020304" pitchFamily="18" charset="0"/>
                <a:cs typeface="Times New Roman" panose="02020603050405020304" pitchFamily="18" charset="0"/>
              </a:rPr>
              <a:t>Nội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Đất</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53563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1" grpId="0"/>
      <p:bldP spid="21" grpId="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
        <p:nvSpPr>
          <p:cNvPr id="3" name="Rectangle 3"/>
          <p:cNvSpPr>
            <a:spLocks noChangeArrowheads="1"/>
          </p:cNvSpPr>
          <p:nvPr/>
        </p:nvSpPr>
        <p:spPr bwMode="auto">
          <a:xfrm>
            <a:off x="434449" y="886101"/>
            <a:ext cx="113503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kumimoji="0" lang="en-US" sz="2800" b="1" i="0" u="none" strike="noStrike" cap="none" normalizeH="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thông</a:t>
            </a:r>
            <a:r>
              <a:rPr kumimoji="0" lang="en-US" sz="2800" b="1" i="0" u="none" strike="noStrike" cap="none" normalizeH="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tin </a:t>
            </a:r>
            <a:r>
              <a:rPr kumimoji="0" lang="en-US" sz="2800" b="1" i="0" u="none" strike="noStrike" cap="none" normalizeH="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còn</a:t>
            </a:r>
            <a:r>
              <a:rPr kumimoji="0" lang="en-US" sz="2800" b="1" i="0" u="none" strike="noStrike" cap="none" normalizeH="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kumimoji="0" lang="en-US" sz="2800" b="1" i="0" u="none" strike="noStrike" cap="none" normalizeH="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sz="2800" b="1" i="0" u="none" strike="noStrike" cap="none" normalizeH="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sz="2800" b="1" i="0" u="none" strike="noStrike" cap="none" normalizeH="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sz="2800" b="1" i="0" u="none" strike="noStrike" cap="none" normalizeH="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rgbClr val="FF33CC"/>
              </a:solidFill>
              <a:effectLst/>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36277266"/>
              </p:ext>
            </p:extLst>
          </p:nvPr>
        </p:nvGraphicFramePr>
        <p:xfrm>
          <a:off x="299548" y="1526340"/>
          <a:ext cx="11485205" cy="4977097"/>
        </p:xfrm>
        <a:graphic>
          <a:graphicData uri="http://schemas.openxmlformats.org/drawingml/2006/table">
            <a:tbl>
              <a:tblPr firstRow="1" bandRow="1">
                <a:tableStyleId>{5C22544A-7EE6-4342-B048-85BDC9FD1C3A}</a:tableStyleId>
              </a:tblPr>
              <a:tblGrid>
                <a:gridCol w="1836962">
                  <a:extLst>
                    <a:ext uri="{9D8B030D-6E8A-4147-A177-3AD203B41FA5}">
                      <a16:colId xmlns:a16="http://schemas.microsoft.com/office/drawing/2014/main" val="20000"/>
                    </a:ext>
                  </a:extLst>
                </a:gridCol>
                <a:gridCol w="4488225">
                  <a:extLst>
                    <a:ext uri="{9D8B030D-6E8A-4147-A177-3AD203B41FA5}">
                      <a16:colId xmlns:a16="http://schemas.microsoft.com/office/drawing/2014/main" val="20001"/>
                    </a:ext>
                  </a:extLst>
                </a:gridCol>
                <a:gridCol w="5160018">
                  <a:extLst>
                    <a:ext uri="{9D8B030D-6E8A-4147-A177-3AD203B41FA5}">
                      <a16:colId xmlns:a16="http://schemas.microsoft.com/office/drawing/2014/main" val="20002"/>
                    </a:ext>
                  </a:extLst>
                </a:gridCol>
              </a:tblGrid>
              <a:tr h="1200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effectLst/>
                          <a:latin typeface="Times New Roman" panose="02020603050405020304" pitchFamily="18" charset="0"/>
                          <a:cs typeface="Times New Roman" panose="02020603050405020304" pitchFamily="18" charset="0"/>
                        </a:rPr>
                        <a:t>Quá</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60000"/>
                        <a:lumOff val="40000"/>
                      </a:schemeClr>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Ngoại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sinh</a:t>
                      </a:r>
                      <a:endParaRPr lang="en-US" sz="28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val="10000"/>
                  </a:ext>
                </a:extLst>
              </a:tr>
              <a:tr h="2778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effectLst/>
                          <a:latin typeface="Times New Roman" panose="02020603050405020304" pitchFamily="18" charset="0"/>
                          <a:cs typeface="Times New Roman" panose="02020603050405020304" pitchFamily="18" charset="0"/>
                        </a:rPr>
                        <a:t>Nguyên</a:t>
                      </a:r>
                      <a:r>
                        <a:rPr lang="en-US" sz="2800" b="1" baseline="0" dirty="0">
                          <a:solidFill>
                            <a:schemeClr val="tx1"/>
                          </a:solidFill>
                          <a:effectLst/>
                          <a:latin typeface="Times New Roman" panose="02020603050405020304" pitchFamily="18"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cs typeface="Times New Roman" panose="02020603050405020304" pitchFamily="18" charset="0"/>
                        </a:rPr>
                        <a:t>nhân</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998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effectLst/>
                          <a:latin typeface="Times New Roman" panose="02020603050405020304" pitchFamily="18" charset="0"/>
                          <a:ea typeface="+mn-ea"/>
                          <a:cs typeface="Times New Roman" panose="02020603050405020304" pitchFamily="18" charset="0"/>
                        </a:rPr>
                        <a:t>Hệ</a:t>
                      </a:r>
                      <a:r>
                        <a:rPr lang="en-US" sz="2800" b="1" baseline="0" dirty="0">
                          <a:solidFill>
                            <a:schemeClr val="tx1"/>
                          </a:solidFill>
                          <a:effectLst/>
                          <a:latin typeface="Times New Roman" panose="02020603050405020304" pitchFamily="18" charset="0"/>
                          <a:ea typeface="+mn-ea"/>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mn-ea"/>
                          <a:cs typeface="Times New Roman" panose="02020603050405020304" pitchFamily="18" charset="0"/>
                        </a:rPr>
                        <a:t>quả</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just"/>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
        <p:nvSpPr>
          <p:cNvPr id="4" name="Rectangle 3"/>
          <p:cNvSpPr/>
          <p:nvPr/>
        </p:nvSpPr>
        <p:spPr>
          <a:xfrm>
            <a:off x="2341984" y="3415003"/>
            <a:ext cx="4217437" cy="100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dk1"/>
                </a:solidFill>
                <a:latin typeface="Times New Roman" panose="02020603050405020304" pitchFamily="18" charset="0"/>
                <a:cs typeface="Times New Roman" panose="02020603050405020304" pitchFamily="18" charset="0"/>
              </a:rPr>
              <a:t>Do các tác nhân từ bên trong vỏ Trái Đất. Do các chuyển động kiến tạo, hoạt động núi lửa và động đất.</a:t>
            </a:r>
            <a:endPar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777135" y="3279709"/>
            <a:ext cx="4767942" cy="1278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dk1"/>
                </a:solidFill>
                <a:latin typeface="Times New Roman" panose="02020603050405020304" pitchFamily="18" charset="0"/>
                <a:cs typeface="Times New Roman" panose="02020603050405020304" pitchFamily="18" charset="0"/>
              </a:rPr>
              <a:t>Do các tác nhân từ bên ngoài vỏ Trái Đất (các hiện tượng mưa, nắng, nhiệt độ, dòng chảy,… làm phá hủy</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đá</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gốc</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thành</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các</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vật</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liệu</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bở</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rời</a:t>
            </a:r>
            <a:r>
              <a:rPr lang="en-US" sz="2800" b="1" dirty="0">
                <a:solidFill>
                  <a:schemeClr val="dk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341984" y="5728798"/>
            <a:ext cx="4038602" cy="616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dk1"/>
                </a:solidFill>
                <a:latin typeface="Times New Roman" panose="02020603050405020304" pitchFamily="18" charset="0"/>
                <a:cs typeface="Times New Roman" panose="02020603050405020304" pitchFamily="18" charset="0"/>
              </a:rPr>
              <a:t>Làm gia tăng tính gồ ghề của bề mặt đất</a:t>
            </a:r>
            <a:r>
              <a:rPr lang="en-US" sz="2800" b="1" dirty="0">
                <a:solidFill>
                  <a:schemeClr val="dk1"/>
                </a:solidFill>
                <a:latin typeface="Times New Roman" panose="02020603050405020304" pitchFamily="18" charset="0"/>
                <a:cs typeface="Times New Roman" panose="02020603050405020304" pitchFamily="18" charset="0"/>
              </a:rPr>
              <a:t>.</a:t>
            </a:r>
            <a:endPar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6913984" y="5765923"/>
            <a:ext cx="4494245" cy="410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dk1"/>
                </a:solidFill>
                <a:latin typeface="Times New Roman" panose="02020603050405020304" pitchFamily="18" charset="0"/>
                <a:cs typeface="Times New Roman" panose="02020603050405020304" pitchFamily="18" charset="0"/>
              </a:rPr>
              <a:t>Phá hủy, san bằng các chỗ gồ</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ghề</a:t>
            </a:r>
            <a:r>
              <a:rPr lang="en-US" sz="2800" b="1" dirty="0">
                <a:solidFill>
                  <a:schemeClr val="dk1"/>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2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86" y="2203108"/>
            <a:ext cx="5539486" cy="4189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8077" y="2328838"/>
            <a:ext cx="3872592" cy="523220"/>
          </a:xfrm>
          <a:prstGeom prst="rect">
            <a:avLst/>
          </a:prstGeom>
          <a:noFill/>
        </p:spPr>
        <p:txBody>
          <a:bodyPr wrap="square" rtlCol="0">
            <a:spAutoFit/>
          </a:bodyPr>
          <a:lstStyle/>
          <a:p>
            <a:pPr algn="ctr"/>
            <a:r>
              <a:rPr lang="en-US" sz="2800" b="1" dirty="0" err="1">
                <a:solidFill>
                  <a:srgbClr val="FFC000"/>
                </a:solidFill>
                <a:latin typeface="Times New Roman" panose="02020603050405020304" pitchFamily="18" charset="0"/>
                <a:cs typeface="Times New Roman" panose="02020603050405020304" pitchFamily="18" charset="0"/>
              </a:rPr>
              <a:t>Đỉnh</a:t>
            </a:r>
            <a:r>
              <a:rPr lang="en-US" sz="2800" b="1" dirty="0">
                <a:solidFill>
                  <a:srgbClr val="FFC000"/>
                </a:solidFill>
                <a:latin typeface="Times New Roman" panose="02020603050405020304" pitchFamily="18" charset="0"/>
                <a:cs typeface="Times New Roman" panose="02020603050405020304" pitchFamily="18" charset="0"/>
              </a:rPr>
              <a:t> Ê-</a:t>
            </a:r>
            <a:r>
              <a:rPr lang="en-US" sz="2800" b="1" dirty="0" err="1">
                <a:solidFill>
                  <a:srgbClr val="FFC000"/>
                </a:solidFill>
                <a:latin typeface="Times New Roman" panose="02020603050405020304" pitchFamily="18" charset="0"/>
                <a:cs typeface="Times New Roman" panose="02020603050405020304" pitchFamily="18" charset="0"/>
              </a:rPr>
              <a:t>vơ</a:t>
            </a:r>
            <a:r>
              <a:rPr lang="en-US" sz="2800" b="1" dirty="0">
                <a:solidFill>
                  <a:srgbClr val="FFC000"/>
                </a:solidFill>
                <a:latin typeface="Times New Roman" panose="02020603050405020304" pitchFamily="18" charset="0"/>
                <a:cs typeface="Times New Roman" panose="02020603050405020304" pitchFamily="18" charset="0"/>
              </a:rPr>
              <a:t>-</a:t>
            </a:r>
            <a:r>
              <a:rPr lang="en-US" sz="2800" b="1" dirty="0" err="1">
                <a:solidFill>
                  <a:srgbClr val="FFC000"/>
                </a:solidFill>
                <a:latin typeface="Times New Roman" panose="02020603050405020304" pitchFamily="18" charset="0"/>
                <a:cs typeface="Times New Roman" panose="02020603050405020304" pitchFamily="18" charset="0"/>
              </a:rPr>
              <a:t>rét</a:t>
            </a:r>
            <a:r>
              <a:rPr lang="en-US" sz="2800" b="1" dirty="0">
                <a:solidFill>
                  <a:srgbClr val="FFC000"/>
                </a:solidFill>
                <a:latin typeface="Times New Roman" panose="02020603050405020304" pitchFamily="18" charset="0"/>
                <a:cs typeface="Times New Roman" panose="02020603050405020304" pitchFamily="18" charset="0"/>
              </a:rPr>
              <a:t>: 8848 m</a:t>
            </a:r>
          </a:p>
        </p:txBody>
      </p:sp>
      <p:sp>
        <p:nvSpPr>
          <p:cNvPr id="9" name="AutoShape 6"/>
          <p:cNvSpPr>
            <a:spLocks noChangeArrowheads="1"/>
          </p:cNvSpPr>
          <p:nvPr/>
        </p:nvSpPr>
        <p:spPr bwMode="auto">
          <a:xfrm>
            <a:off x="6007296" y="87607"/>
            <a:ext cx="5688062" cy="1978484"/>
          </a:xfrm>
          <a:prstGeom prst="cloudCallout">
            <a:avLst>
              <a:gd name="adj1" fmla="val -53223"/>
              <a:gd name="adj2" fmla="val 73002"/>
            </a:avLst>
          </a:prstGeom>
          <a:solidFill>
            <a:schemeClr val="bg2"/>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vi-VN" sz="2800" b="1" dirty="0">
                <a:solidFill>
                  <a:srgbClr val="FF0000"/>
                </a:solidFill>
                <a:latin typeface="+mj-lt"/>
              </a:rPr>
              <a:t>Các em đã bao giờ thắc mắc điều gì khiến bề mặt Trái Đất lồi lõm như vậy?</a:t>
            </a:r>
            <a:endParaRPr lang="en-US" sz="2800" b="1" dirty="0">
              <a:solidFill>
                <a:srgbClr val="FF0000"/>
              </a:solidFill>
              <a:latin typeface="+mj-lt"/>
              <a:cs typeface="Times New Roman" pitchFamily="18" charset="0"/>
            </a:endParaRPr>
          </a:p>
        </p:txBody>
      </p:sp>
      <p:pic>
        <p:nvPicPr>
          <p:cNvPr id="10" name="Picture 2" descr="Kết quả hình ảnh cho độ sâu của b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85" y="2203108"/>
            <a:ext cx="5285789" cy="41895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759361" y="3347619"/>
            <a:ext cx="2691435" cy="1200329"/>
          </a:xfrm>
          <a:prstGeom prst="rect">
            <a:avLst/>
          </a:prstGeom>
          <a:noFill/>
        </p:spPr>
        <p:txBody>
          <a:bodyPr wrap="square" rtlCol="0">
            <a:spAutoFit/>
          </a:bodyPr>
          <a:lstStyle/>
          <a:p>
            <a:pPr algn="ctr"/>
            <a:r>
              <a:rPr lang="vi-VN" sz="2400" b="1" dirty="0">
                <a:solidFill>
                  <a:srgbClr val="FFFF00"/>
                </a:solidFill>
                <a:latin typeface="Times New Roman" panose="02020603050405020304" pitchFamily="18" charset="0"/>
                <a:cs typeface="Times New Roman" panose="02020603050405020304" pitchFamily="18" charset="0"/>
              </a:rPr>
              <a:t>Nơi sâu nhất ở đại dương</a:t>
            </a:r>
            <a:r>
              <a:rPr lang="en-US" sz="2400" b="1" dirty="0">
                <a:solidFill>
                  <a:srgbClr val="FFFF00"/>
                </a:solidFill>
                <a:latin typeface="Times New Roman" panose="02020603050405020304" pitchFamily="18" charset="0"/>
                <a:cs typeface="Times New Roman" panose="02020603050405020304" pitchFamily="18" charset="0"/>
              </a:rPr>
              <a:t> khoảng</a:t>
            </a:r>
            <a:r>
              <a:rPr lang="vi-VN" sz="2400" b="1" dirty="0">
                <a:solidFill>
                  <a:srgbClr val="FFFF00"/>
                </a:solidFill>
                <a:latin typeface="Times New Roman" panose="02020603050405020304" pitchFamily="18" charset="0"/>
                <a:cs typeface="Times New Roman" panose="02020603050405020304" pitchFamily="18" charset="0"/>
              </a:rPr>
              <a:t> </a:t>
            </a:r>
            <a:r>
              <a:rPr lang="en-US" sz="2400" b="1" dirty="0">
                <a:solidFill>
                  <a:srgbClr val="FFFF00"/>
                </a:solidFill>
                <a:latin typeface="Times New Roman" panose="02020603050405020304" pitchFamily="18" charset="0"/>
                <a:cs typeface="Times New Roman" panose="02020603050405020304" pitchFamily="18" charset="0"/>
              </a:rPr>
              <a:t>11000 m</a:t>
            </a:r>
          </a:p>
        </p:txBody>
      </p:sp>
      <p:sp>
        <p:nvSpPr>
          <p:cNvPr id="12" name="Isosceles Triangle 11"/>
          <p:cNvSpPr/>
          <p:nvPr/>
        </p:nvSpPr>
        <p:spPr>
          <a:xfrm>
            <a:off x="9832564" y="4232242"/>
            <a:ext cx="177887" cy="3198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13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134" y="0"/>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294489" y="877163"/>
            <a:ext cx="11057963" cy="523220"/>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Câu 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Điền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còn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thiếu</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bên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hân trời sáng tạo] Giải SBT lịch sử và địa lí 6 bài 10: Quá trình nội sinh và ngoại sinh. Các dạng địa hình chính. Khoáng sản"/>
          <p:cNvPicPr/>
          <p:nvPr/>
        </p:nvPicPr>
        <p:blipFill>
          <a:blip r:embed="rId2">
            <a:extLst>
              <a:ext uri="{28A0092B-C50C-407E-A947-70E740481C1C}">
                <a14:useLocalDpi xmlns:a14="http://schemas.microsoft.com/office/drawing/2010/main" val="0"/>
              </a:ext>
            </a:extLst>
          </a:blip>
          <a:srcRect/>
          <a:stretch>
            <a:fillRect/>
          </a:stretch>
        </p:blipFill>
        <p:spPr bwMode="auto">
          <a:xfrm>
            <a:off x="449362" y="1540913"/>
            <a:ext cx="11335199" cy="5197537"/>
          </a:xfrm>
          <a:prstGeom prst="rect">
            <a:avLst/>
          </a:prstGeom>
          <a:noFill/>
          <a:ln>
            <a:noFill/>
          </a:ln>
        </p:spPr>
      </p:pic>
      <p:sp>
        <p:nvSpPr>
          <p:cNvPr id="5" name="Rectangle 4"/>
          <p:cNvSpPr/>
          <p:nvPr/>
        </p:nvSpPr>
        <p:spPr>
          <a:xfrm>
            <a:off x="1134788" y="2995127"/>
            <a:ext cx="1651519"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Mưa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123252" y="2659225"/>
            <a:ext cx="1987420" cy="503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979298" y="3803780"/>
            <a:ext cx="1412032"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Núi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lửa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465442" y="5358882"/>
            <a:ext cx="1730085"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8391330" y="5190931"/>
            <a:ext cx="1820277"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đất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1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3"/>
          <p:cNvSpPr>
            <a:spLocks noChangeArrowheads="1" noChangeShapeType="1" noTextEdit="1"/>
          </p:cNvSpPr>
          <p:nvPr/>
        </p:nvSpPr>
        <p:spPr bwMode="auto">
          <a:xfrm>
            <a:off x="4874078" y="457200"/>
            <a:ext cx="5791200" cy="1428750"/>
          </a:xfrm>
          <a:prstGeom prst="rect">
            <a:avLst/>
          </a:prstGeom>
        </p:spPr>
        <p:txBody>
          <a:bodyPr wrap="none" fromWordArt="1">
            <a:prstTxWarp prst="textChevronInverted">
              <a:avLst>
                <a:gd name="adj" fmla="val 75000"/>
              </a:avLst>
            </a:prstTxWarp>
          </a:bodyPr>
          <a:lstStyle/>
          <a:p>
            <a:pPr algn="ctr"/>
            <a:r>
              <a:rPr lang="vi-VN"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VẬN DỤNG</a:t>
            </a:r>
            <a:endPar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4756" name="Picture 4" descr="00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57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16429" y="3088823"/>
            <a:ext cx="108829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vi-VN" sz="3600" b="1" dirty="0">
                <a:solidFill>
                  <a:srgbClr val="CC00CC"/>
                </a:solidFill>
                <a:latin typeface="+mj-lt"/>
              </a:rPr>
              <a:t>Em hãy tìm thông tin về hang Sơn </a:t>
            </a:r>
            <a:r>
              <a:rPr lang="vi-VN" sz="3600" b="1" dirty="0">
                <a:solidFill>
                  <a:srgbClr val="CC00CC"/>
                </a:solidFill>
                <a:latin typeface="Times New Roman" panose="02020603050405020304" pitchFamily="18" charset="0"/>
                <a:cs typeface="Times New Roman" panose="02020603050405020304" pitchFamily="18" charset="0"/>
              </a:rPr>
              <a:t>Đ</a:t>
            </a:r>
            <a:r>
              <a:rPr lang="en-US" sz="3600" b="1" dirty="0" err="1">
                <a:solidFill>
                  <a:srgbClr val="CC00CC"/>
                </a:solidFill>
                <a:latin typeface="Times New Roman" panose="02020603050405020304" pitchFamily="18" charset="0"/>
                <a:cs typeface="Times New Roman" panose="02020603050405020304" pitchFamily="18" charset="0"/>
              </a:rPr>
              <a:t>oò</a:t>
            </a:r>
            <a:r>
              <a:rPr lang="vi-VN" sz="3600" b="1" dirty="0">
                <a:solidFill>
                  <a:srgbClr val="CC00CC"/>
                </a:solidFill>
                <a:latin typeface="Times New Roman" panose="02020603050405020304" pitchFamily="18" charset="0"/>
                <a:cs typeface="Times New Roman" panose="02020603050405020304" pitchFamily="18" charset="0"/>
              </a:rPr>
              <a:t>ng </a:t>
            </a:r>
            <a:r>
              <a:rPr lang="vi-VN" sz="3600" b="1" dirty="0">
                <a:solidFill>
                  <a:srgbClr val="CC00CC"/>
                </a:solidFill>
                <a:latin typeface="+mj-lt"/>
              </a:rPr>
              <a:t>và cho biết hang </a:t>
            </a:r>
            <a:r>
              <a:rPr lang="vi-VN" sz="3600" b="1" dirty="0">
                <a:solidFill>
                  <a:srgbClr val="CC00CC"/>
                </a:solidFill>
                <a:latin typeface="Times New Roman" panose="02020603050405020304" pitchFamily="18" charset="0"/>
                <a:cs typeface="Times New Roman" panose="02020603050405020304" pitchFamily="18" charset="0"/>
              </a:rPr>
              <a:t>Sơn Đ</a:t>
            </a:r>
            <a:r>
              <a:rPr lang="en-US" sz="3600" b="1" dirty="0" err="1">
                <a:solidFill>
                  <a:srgbClr val="CC00CC"/>
                </a:solidFill>
                <a:latin typeface="Times New Roman" panose="02020603050405020304" pitchFamily="18" charset="0"/>
                <a:cs typeface="Times New Roman" panose="02020603050405020304" pitchFamily="18" charset="0"/>
              </a:rPr>
              <a:t>oò</a:t>
            </a:r>
            <a:r>
              <a:rPr lang="vi-VN" sz="3600" b="1" dirty="0">
                <a:solidFill>
                  <a:srgbClr val="CC00CC"/>
                </a:solidFill>
                <a:latin typeface="Times New Roman" panose="02020603050405020304" pitchFamily="18" charset="0"/>
                <a:cs typeface="Times New Roman" panose="02020603050405020304" pitchFamily="18" charset="0"/>
              </a:rPr>
              <a:t>ng </a:t>
            </a:r>
            <a:r>
              <a:rPr lang="vi-VN" sz="3600" b="1" dirty="0">
                <a:solidFill>
                  <a:srgbClr val="CC00CC"/>
                </a:solidFill>
                <a:latin typeface="+mj-lt"/>
              </a:rPr>
              <a:t>là kết quả của quá trình hình thành địa hình nào?</a:t>
            </a:r>
            <a:endParaRPr lang="en-US" sz="3600" dirty="0">
              <a:solidFill>
                <a:srgbClr val="CC00CC"/>
              </a:solidFill>
              <a:latin typeface="+mj-lt"/>
            </a:endParaRPr>
          </a:p>
        </p:txBody>
      </p:sp>
    </p:spTree>
    <p:extLst>
      <p:ext uri="{BB962C8B-B14F-4D97-AF65-F5344CB8AC3E}">
        <p14:creationId xmlns:p14="http://schemas.microsoft.com/office/powerpoint/2010/main" val="34195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BÀI 10: QUÁ TRÌNH NỘI SINH VÀ NGOẠI SINH. CÁC DẠNG ĐỊA HÌNH CHÍNH. KHOÁNG SẢN.</a:t>
            </a:r>
          </a:p>
        </p:txBody>
      </p:sp>
      <p:pic>
        <p:nvPicPr>
          <p:cNvPr id="5" name="Picture 6" descr="Phong Nha - Kỳ quan đệ nhất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0877"/>
            <a:ext cx="4098439" cy="2766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nui lau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439" y="1870876"/>
            <a:ext cx="3748603" cy="276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TNLAKE1"/>
          <p:cNvPicPr>
            <a:picLocks noChangeAspect="1" noChangeArrowheads="1"/>
          </p:cNvPicPr>
          <p:nvPr/>
        </p:nvPicPr>
        <p:blipFill>
          <a:blip r:embed="rId4"/>
          <a:srcRect/>
          <a:stretch>
            <a:fillRect/>
          </a:stretch>
        </p:blipFill>
        <p:spPr bwMode="auto">
          <a:xfrm>
            <a:off x="0" y="4637313"/>
            <a:ext cx="4098447" cy="2190539"/>
          </a:xfrm>
          <a:prstGeom prst="rect">
            <a:avLst/>
          </a:prstGeom>
          <a:noFill/>
          <a:ln w="9525">
            <a:noFill/>
            <a:miter lim="800000"/>
            <a:headEnd/>
            <a:tailEnd/>
          </a:ln>
        </p:spPr>
      </p:pic>
      <p:pic>
        <p:nvPicPr>
          <p:cNvPr id="8" name="Picture 7" descr="10 sự thật thú vị về Sahara - sa mạc huyền thoại của Trái Đấ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8439" y="4637312"/>
            <a:ext cx="4098438" cy="2190540"/>
          </a:xfrm>
          <a:prstGeom prst="rect">
            <a:avLst/>
          </a:prstGeom>
          <a:noFill/>
          <a:ln>
            <a:noFill/>
          </a:ln>
        </p:spPr>
      </p:pic>
      <p:pic>
        <p:nvPicPr>
          <p:cNvPr id="9" name="Picture 11" descr="DONG B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6879" y="4637311"/>
            <a:ext cx="3995122" cy="21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stretch>
            <a:fillRect/>
          </a:stretch>
        </p:blipFill>
        <p:spPr>
          <a:xfrm>
            <a:off x="7847044" y="1870875"/>
            <a:ext cx="4344957" cy="2766438"/>
          </a:xfrm>
          <a:prstGeom prst="rect">
            <a:avLst/>
          </a:prstGeom>
        </p:spPr>
      </p:pic>
    </p:spTree>
    <p:extLst>
      <p:ext uri="{BB962C8B-B14F-4D97-AF65-F5344CB8AC3E}">
        <p14:creationId xmlns:p14="http://schemas.microsoft.com/office/powerpoint/2010/main" val="211754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5626880" y="-277096"/>
            <a:ext cx="1291983" cy="8635378"/>
          </a:xfrm>
          <a:prstGeom prst="rect">
            <a:avLst/>
          </a:prstGeom>
          <a:noFill/>
          <a:ln>
            <a:noFill/>
          </a:ln>
        </p:spPr>
      </p:pic>
      <p:sp>
        <p:nvSpPr>
          <p:cNvPr id="2" name="Rounded Rectangle 1"/>
          <p:cNvSpPr/>
          <p:nvPr/>
        </p:nvSpPr>
        <p:spPr>
          <a:xfrm>
            <a:off x="2206599" y="142532"/>
            <a:ext cx="7869836" cy="660347"/>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NỘI DUNG BÀI HỌC</a:t>
            </a:r>
            <a:endParaRPr lang="en-GB" sz="4400" b="1" dirty="0">
              <a:solidFill>
                <a:srgbClr val="FF0000"/>
              </a:solidFill>
              <a:latin typeface="+mj-lt"/>
            </a:endParaRPr>
          </a:p>
        </p:txBody>
      </p:sp>
      <p:grpSp>
        <p:nvGrpSpPr>
          <p:cNvPr id="109" name="Google Shape;109;p2"/>
          <p:cNvGrpSpPr/>
          <p:nvPr/>
        </p:nvGrpSpPr>
        <p:grpSpPr>
          <a:xfrm>
            <a:off x="6327305" y="3697435"/>
            <a:ext cx="5802068" cy="1941062"/>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7323774" y="3782355"/>
            <a:ext cx="3747733" cy="1200329"/>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Các</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dạng</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địa</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chính</a:t>
            </a:r>
            <a:endParaRPr lang="en-GB" sz="3400" b="1" dirty="0">
              <a:latin typeface="Times New Roman" panose="02020603050405020304" pitchFamily="18" charset="0"/>
              <a:cs typeface="Times New Roman" panose="02020603050405020304" pitchFamily="18" charset="0"/>
            </a:endParaRPr>
          </a:p>
        </p:txBody>
      </p:sp>
      <p:grpSp>
        <p:nvGrpSpPr>
          <p:cNvPr id="24" name="Google Shape;104;p2"/>
          <p:cNvGrpSpPr/>
          <p:nvPr/>
        </p:nvGrpSpPr>
        <p:grpSpPr>
          <a:xfrm flipH="1">
            <a:off x="-205273" y="2323504"/>
            <a:ext cx="6564790" cy="2333393"/>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452974" y="2540816"/>
            <a:ext cx="4967600" cy="1200329"/>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nội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và</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ngoại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endParaRPr lang="en-GB" sz="36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5455373" y="2624243"/>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a:solidFill>
                  <a:schemeClr val="bg1">
                    <a:lumMod val="50000"/>
                  </a:schemeClr>
                </a:solidFill>
              </a:rPr>
              <a:t>I</a:t>
            </a:r>
            <a:endParaRPr lang="en-GB" sz="4000" b="1" dirty="0">
              <a:solidFill>
                <a:schemeClr val="bg1">
                  <a:lumMod val="50000"/>
                </a:schemeClr>
              </a:solidFill>
            </a:endParaRPr>
          </a:p>
        </p:txBody>
      </p:sp>
      <p:grpSp>
        <p:nvGrpSpPr>
          <p:cNvPr id="20" name="Google Shape;104;p2"/>
          <p:cNvGrpSpPr/>
          <p:nvPr/>
        </p:nvGrpSpPr>
        <p:grpSpPr>
          <a:xfrm flipH="1">
            <a:off x="1474236" y="4772962"/>
            <a:ext cx="4822983" cy="1777128"/>
            <a:chOff x="5489437" y="1671145"/>
            <a:chExt cx="6979697" cy="1460794"/>
          </a:xfrm>
        </p:grpSpPr>
        <p:pic>
          <p:nvPicPr>
            <p:cNvPr id="21"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2"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60000"/>
                <a:lumOff val="4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3" name="TextBox 22"/>
          <p:cNvSpPr txBox="1"/>
          <p:nvPr/>
        </p:nvSpPr>
        <p:spPr>
          <a:xfrm>
            <a:off x="1956390" y="4992165"/>
            <a:ext cx="3449141" cy="646331"/>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Khoáng</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sản</a:t>
            </a:r>
            <a:endParaRPr lang="en-GB" sz="3600" b="1"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5420574" y="4958464"/>
            <a:ext cx="686144" cy="657996"/>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a:solidFill>
                  <a:schemeClr val="bg1">
                    <a:lumMod val="50000"/>
                  </a:schemeClr>
                </a:solidFill>
              </a:rPr>
              <a:t>III</a:t>
            </a:r>
            <a:endParaRPr lang="en-GB" sz="4000" b="1" dirty="0">
              <a:solidFill>
                <a:schemeClr val="bg1">
                  <a:lumMod val="50000"/>
                </a:schemeClr>
              </a:solidFill>
            </a:endParaRPr>
          </a:p>
        </p:txBody>
      </p:sp>
      <p:sp>
        <p:nvSpPr>
          <p:cNvPr id="28" name="Rounded Rectangle 27"/>
          <p:cNvSpPr/>
          <p:nvPr/>
        </p:nvSpPr>
        <p:spPr>
          <a:xfrm>
            <a:off x="6512843" y="3947107"/>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a:solidFill>
                  <a:schemeClr val="bg1">
                    <a:lumMod val="50000"/>
                  </a:schemeClr>
                </a:solidFill>
              </a:rPr>
              <a:t>II</a:t>
            </a:r>
            <a:endParaRPr lang="en-GB" sz="4000" b="1" dirty="0">
              <a:solidFill>
                <a:schemeClr val="bg1">
                  <a:lumMod val="50000"/>
                </a:schemeClr>
              </a:solidFill>
            </a:endParaRPr>
          </a:p>
        </p:txBody>
      </p:sp>
    </p:spTree>
    <p:custDataLst>
      <p:tags r:id="rId1"/>
    </p:custDataLst>
    <p:extLst>
      <p:ext uri="{BB962C8B-B14F-4D97-AF65-F5344CB8AC3E}">
        <p14:creationId xmlns:p14="http://schemas.microsoft.com/office/powerpoint/2010/main" val="3527938173"/>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ppt_x"/>
                                          </p:val>
                                        </p:tav>
                                        <p:tav tm="100000">
                                          <p:val>
                                            <p:strVal val="#ppt_x"/>
                                          </p:val>
                                        </p:tav>
                                      </p:tavLst>
                                    </p:anim>
                                    <p:anim calcmode="lin" valueType="num">
                                      <p:cBhvr additive="base">
                                        <p:cTn id="1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randombar(horizontal)">
                                      <p:cBhvr>
                                        <p:cTn id="28" dur="500"/>
                                        <p:tgtEl>
                                          <p:spTgt spid="10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P spid="23" grpId="0"/>
      <p:bldP spid="25"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3672" y="1248948"/>
            <a:ext cx="9002710" cy="738664"/>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9715" y="409913"/>
            <a:ext cx="10499272"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BÀI 10: QUÁ TRÌNH NỘI SINH VÀ NGOẠI SINH. CÁC DẠNG ĐỊA HÌNH CHÍNH. KHOÁNG SẢN.</a:t>
            </a:r>
          </a:p>
        </p:txBody>
      </p:sp>
    </p:spTree>
    <p:extLst>
      <p:ext uri="{BB962C8B-B14F-4D97-AF65-F5344CB8AC3E}">
        <p14:creationId xmlns:p14="http://schemas.microsoft.com/office/powerpoint/2010/main" val="300392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754" y="137339"/>
            <a:ext cx="11604785" cy="1292662"/>
          </a:xfrm>
          <a:prstGeom prst="rect">
            <a:avLst/>
          </a:prstGeom>
          <a:noFill/>
        </p:spPr>
        <p:txBody>
          <a:bodyPr wrap="square" lIns="91440" tIns="45720" rIns="91440" bIns="45720">
            <a:spAutoFit/>
          </a:bodyPr>
          <a:lstStyle/>
          <a:p>
            <a:pPr algn="ct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10.1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trả</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lời</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câu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hỏi</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hoàn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thành</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phiếu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học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tập</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600" b="1" dirty="0">
              <a:ln w="10541" cmpd="sng">
                <a:solidFill>
                  <a:srgbClr val="4F81BD">
                    <a:shade val="88000"/>
                    <a:satMod val="110000"/>
                  </a:srgbClr>
                </a:solidFill>
                <a:prstDash val="solid"/>
              </a:ln>
              <a:solidFill>
                <a:srgbClr val="0070C0"/>
              </a:solidFill>
              <a:latin typeface="Calibri"/>
            </a:endParaRPr>
          </a:p>
        </p:txBody>
      </p:sp>
      <p:sp>
        <p:nvSpPr>
          <p:cNvPr id="7" name="Text Box 8"/>
          <p:cNvSpPr txBox="1">
            <a:spLocks noChangeArrowheads="1"/>
          </p:cNvSpPr>
          <p:nvPr/>
        </p:nvSpPr>
        <p:spPr bwMode="auto">
          <a:xfrm>
            <a:off x="263754" y="3987156"/>
            <a:ext cx="7865705" cy="461665"/>
          </a:xfrm>
          <a:prstGeom prst="rect">
            <a:avLst/>
          </a:prstGeom>
          <a:solidFill>
            <a:srgbClr val="FFFF00"/>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Bề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 b, c?</a:t>
            </a:r>
            <a:endParaRPr lang="en-US" sz="24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263754" y="4755355"/>
            <a:ext cx="7865705" cy="830997"/>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263754" y="5821730"/>
            <a:ext cx="7865705" cy="830997"/>
          </a:xfrm>
          <a:prstGeom prst="rect">
            <a:avLst/>
          </a:prstGeom>
          <a:solidFill>
            <a:schemeClr val="accent2">
              <a:lumMod val="60000"/>
              <a:lumOff val="4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hay </a:t>
            </a:r>
            <a:r>
              <a:rPr lang="en-US" sz="2400" b="1" dirty="0" err="1">
                <a:latin typeface="Times New Roman" panose="02020603050405020304" pitchFamily="18" charset="0"/>
                <a:cs typeface="Times New Roman" panose="02020603050405020304" pitchFamily="18" charset="0"/>
              </a:rPr>
              <a:t>ngoại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0" name="Picture 9"/>
          <p:cNvPicPr/>
          <p:nvPr/>
        </p:nvPicPr>
        <p:blipFill>
          <a:blip r:embed="rId3"/>
          <a:stretch>
            <a:fillRect/>
          </a:stretch>
        </p:blipFill>
        <p:spPr>
          <a:xfrm>
            <a:off x="8313577" y="1532351"/>
            <a:ext cx="3806889" cy="454187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397720401"/>
              </p:ext>
            </p:extLst>
          </p:nvPr>
        </p:nvGraphicFramePr>
        <p:xfrm>
          <a:off x="660257" y="1493488"/>
          <a:ext cx="7295202" cy="2290506"/>
        </p:xfrm>
        <a:graphic>
          <a:graphicData uri="http://schemas.openxmlformats.org/drawingml/2006/table">
            <a:tbl>
              <a:tblPr firstRow="1" bandRow="1">
                <a:tableStyleId>{5C22544A-7EE6-4342-B048-85BDC9FD1C3A}</a:tableStyleId>
              </a:tblPr>
              <a:tblGrid>
                <a:gridCol w="2431734">
                  <a:extLst>
                    <a:ext uri="{9D8B030D-6E8A-4147-A177-3AD203B41FA5}">
                      <a16:colId xmlns:a16="http://schemas.microsoft.com/office/drawing/2014/main" val="20000"/>
                    </a:ext>
                  </a:extLst>
                </a:gridCol>
                <a:gridCol w="2431734">
                  <a:extLst>
                    <a:ext uri="{9D8B030D-6E8A-4147-A177-3AD203B41FA5}">
                      <a16:colId xmlns:a16="http://schemas.microsoft.com/office/drawing/2014/main" val="20001"/>
                    </a:ext>
                  </a:extLst>
                </a:gridCol>
                <a:gridCol w="2431734">
                  <a:extLst>
                    <a:ext uri="{9D8B030D-6E8A-4147-A177-3AD203B41FA5}">
                      <a16:colId xmlns:a16="http://schemas.microsoft.com/office/drawing/2014/main" val="20002"/>
                    </a:ext>
                  </a:extLst>
                </a:gridCol>
              </a:tblGrid>
              <a:tr h="6693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effectLst/>
                          <a:latin typeface="Times New Roman" panose="02020603050405020304" pitchFamily="18" charset="0"/>
                          <a:cs typeface="Times New Roman" panose="02020603050405020304" pitchFamily="18" charset="0"/>
                        </a:rPr>
                        <a:t>Quá</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800" dirty="0">
                        <a:solidFill>
                          <a:schemeClr val="tx1"/>
                        </a:solidFill>
                      </a:endParaRPr>
                    </a:p>
                  </a:txBody>
                  <a:tcP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effectLst/>
                          <a:latin typeface="Times New Roman" panose="02020603050405020304" pitchFamily="18" charset="0"/>
                          <a:ea typeface="+mn-ea"/>
                          <a:cs typeface="Times New Roman" panose="02020603050405020304" pitchFamily="18" charset="0"/>
                        </a:rPr>
                        <a:t>Nội</a:t>
                      </a:r>
                      <a:r>
                        <a:rPr lang="en-US" sz="28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mn-ea"/>
                          <a:cs typeface="Times New Roman" panose="02020603050405020304" pitchFamily="18" charset="0"/>
                        </a:rPr>
                        <a:t>sinh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effectLst/>
                          <a:latin typeface="Times New Roman" panose="02020603050405020304" pitchFamily="18" charset="0"/>
                          <a:ea typeface="+mn-ea"/>
                          <a:cs typeface="Times New Roman" panose="02020603050405020304" pitchFamily="18" charset="0"/>
                        </a:rPr>
                        <a:t>Ngoại</a:t>
                      </a:r>
                      <a:r>
                        <a:rPr lang="en-US" sz="28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mn-ea"/>
                          <a:cs typeface="Times New Roman" panose="02020603050405020304" pitchFamily="18" charset="0"/>
                        </a:rPr>
                        <a:t>sinh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val="10000"/>
                  </a:ext>
                </a:extLst>
              </a:tr>
              <a:tr h="672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effectLst/>
                          <a:latin typeface="Times New Roman" panose="02020603050405020304" pitchFamily="18" charset="0"/>
                          <a:cs typeface="Times New Roman" panose="02020603050405020304" pitchFamily="18" charset="0"/>
                        </a:rPr>
                        <a:t>Nguyên</a:t>
                      </a:r>
                      <a:r>
                        <a:rPr lang="en-US" sz="2800" b="1" baseline="0" dirty="0">
                          <a:solidFill>
                            <a:schemeClr val="tx1"/>
                          </a:solidFill>
                          <a:effectLst/>
                          <a:latin typeface="Times New Roman" panose="02020603050405020304" pitchFamily="18"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cs typeface="Times New Roman" panose="02020603050405020304" pitchFamily="18" charset="0"/>
                        </a:rPr>
                        <a:t>nhân</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72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effectLst/>
                          <a:latin typeface="Times New Roman" panose="02020603050405020304" pitchFamily="18" charset="0"/>
                          <a:ea typeface="+mn-ea"/>
                          <a:cs typeface="Times New Roman" panose="02020603050405020304" pitchFamily="18" charset="0"/>
                        </a:rPr>
                        <a:t>Hệ</a:t>
                      </a:r>
                      <a:r>
                        <a:rPr lang="en-US" sz="2800" b="1" baseline="0" dirty="0">
                          <a:solidFill>
                            <a:schemeClr val="tx1"/>
                          </a:solidFill>
                          <a:effectLst/>
                          <a:latin typeface="Times New Roman" panose="02020603050405020304" pitchFamily="18" charset="0"/>
                          <a:ea typeface="+mn-ea"/>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mn-ea"/>
                          <a:cs typeface="Times New Roman" panose="02020603050405020304" pitchFamily="18" charset="0"/>
                        </a:rPr>
                        <a:t>quả</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139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3241" y="0"/>
            <a:ext cx="9011895" cy="6858000"/>
          </a:xfrm>
          <a:prstGeom prst="rect">
            <a:avLst/>
          </a:prstGeom>
        </p:spPr>
      </p:pic>
    </p:spTree>
    <p:extLst>
      <p:ext uri="{BB962C8B-B14F-4D97-AF65-F5344CB8AC3E}">
        <p14:creationId xmlns:p14="http://schemas.microsoft.com/office/powerpoint/2010/main" val="409503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Uon n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81643"/>
            <a:ext cx="2830512" cy="1656671"/>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25" descr="Bai 8 Dut g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1814514"/>
            <a:ext cx="2905125" cy="15382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26" descr="Bai 8 Dut ga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828800"/>
            <a:ext cx="3090863" cy="15382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27" descr="11062102-wk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33764"/>
            <a:ext cx="3124200" cy="15335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28" descr="vtc_113640_nui-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035550"/>
            <a:ext cx="2828925" cy="18224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9" descr="chinh_1199949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5029200"/>
            <a:ext cx="3114675" cy="1828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8" descr="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81643"/>
            <a:ext cx="3124200" cy="165667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39" descr="dong d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441700"/>
            <a:ext cx="2819400"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22" name="Rectangle 43"/>
          <p:cNvSpPr>
            <a:spLocks noChangeArrowheads="1"/>
          </p:cNvSpPr>
          <p:nvPr/>
        </p:nvSpPr>
        <p:spPr bwMode="auto">
          <a:xfrm>
            <a:off x="7620000" y="17526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3" name="AutoShape 44"/>
          <p:cNvSpPr>
            <a:spLocks noChangeArrowheads="1"/>
          </p:cNvSpPr>
          <p:nvPr/>
        </p:nvSpPr>
        <p:spPr bwMode="auto">
          <a:xfrm>
            <a:off x="7620000" y="25146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4" name="Text Box 45"/>
          <p:cNvSpPr txBox="1">
            <a:spLocks noChangeArrowheads="1"/>
          </p:cNvSpPr>
          <p:nvPr/>
        </p:nvSpPr>
        <p:spPr bwMode="auto">
          <a:xfrm>
            <a:off x="8382000" y="2301876"/>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ĐỨT GÃY</a:t>
            </a:r>
            <a:endParaRPr lang="en-US" altLang="en-US" sz="2400" b="1"/>
          </a:p>
        </p:txBody>
      </p:sp>
      <p:sp>
        <p:nvSpPr>
          <p:cNvPr id="13325" name="Rectangle 46"/>
          <p:cNvSpPr>
            <a:spLocks noChangeArrowheads="1"/>
          </p:cNvSpPr>
          <p:nvPr/>
        </p:nvSpPr>
        <p:spPr bwMode="auto">
          <a:xfrm>
            <a:off x="7620000" y="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6" name="AutoShape 47"/>
          <p:cNvSpPr>
            <a:spLocks noChangeArrowheads="1"/>
          </p:cNvSpPr>
          <p:nvPr/>
        </p:nvSpPr>
        <p:spPr bwMode="auto">
          <a:xfrm>
            <a:off x="7620000" y="7620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7" name="Text Box 48"/>
          <p:cNvSpPr txBox="1">
            <a:spLocks noChangeArrowheads="1"/>
          </p:cNvSpPr>
          <p:nvPr/>
        </p:nvSpPr>
        <p:spPr bwMode="auto">
          <a:xfrm>
            <a:off x="8382000" y="33655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UỐN NẾP CỦA ĐỒI NÚI</a:t>
            </a:r>
            <a:endParaRPr lang="en-US" altLang="en-US" sz="2400" b="1"/>
          </a:p>
        </p:txBody>
      </p:sp>
      <p:sp>
        <p:nvSpPr>
          <p:cNvPr id="13328" name="Rectangle 49"/>
          <p:cNvSpPr>
            <a:spLocks noChangeArrowheads="1"/>
          </p:cNvSpPr>
          <p:nvPr/>
        </p:nvSpPr>
        <p:spPr bwMode="auto">
          <a:xfrm>
            <a:off x="7620000" y="3413125"/>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9" name="AutoShape 50"/>
          <p:cNvSpPr>
            <a:spLocks noChangeArrowheads="1"/>
          </p:cNvSpPr>
          <p:nvPr/>
        </p:nvSpPr>
        <p:spPr bwMode="auto">
          <a:xfrm>
            <a:off x="7620000" y="4175125"/>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0" name="Text Box 51"/>
          <p:cNvSpPr txBox="1">
            <a:spLocks noChangeArrowheads="1"/>
          </p:cNvSpPr>
          <p:nvPr/>
        </p:nvSpPr>
        <p:spPr bwMode="auto">
          <a:xfrm>
            <a:off x="8382000" y="3962401"/>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ĐỘNG ĐẤT</a:t>
            </a:r>
            <a:endParaRPr lang="en-US" altLang="en-US" sz="2400" b="1"/>
          </a:p>
        </p:txBody>
      </p:sp>
      <p:sp>
        <p:nvSpPr>
          <p:cNvPr id="13331" name="Rectangle 52"/>
          <p:cNvSpPr>
            <a:spLocks noChangeArrowheads="1"/>
          </p:cNvSpPr>
          <p:nvPr/>
        </p:nvSpPr>
        <p:spPr bwMode="auto">
          <a:xfrm>
            <a:off x="7620000" y="51054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2" name="AutoShape 53"/>
          <p:cNvSpPr>
            <a:spLocks noChangeArrowheads="1"/>
          </p:cNvSpPr>
          <p:nvPr/>
        </p:nvSpPr>
        <p:spPr bwMode="auto">
          <a:xfrm>
            <a:off x="7620000" y="58674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3" name="Text Box 54"/>
          <p:cNvSpPr txBox="1">
            <a:spLocks noChangeArrowheads="1"/>
          </p:cNvSpPr>
          <p:nvPr/>
        </p:nvSpPr>
        <p:spPr bwMode="auto">
          <a:xfrm>
            <a:off x="8382000" y="541020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NÚI LỬA PHUN</a:t>
            </a:r>
            <a:endParaRPr lang="en-US" altLang="en-US" sz="2400" b="1"/>
          </a:p>
        </p:txBody>
      </p:sp>
    </p:spTree>
    <p:extLst>
      <p:ext uri="{BB962C8B-B14F-4D97-AF65-F5344CB8AC3E}">
        <p14:creationId xmlns:p14="http://schemas.microsoft.com/office/powerpoint/2010/main" val="122686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318408" y="228405"/>
            <a:ext cx="11544300" cy="1569660"/>
          </a:xfrm>
          <a:prstGeom prst="rect">
            <a:avLst/>
          </a:prstGeom>
          <a:solidFill>
            <a:schemeClr val="accent4">
              <a:lumMod val="20000"/>
              <a:lumOff val="80000"/>
            </a:schemeClr>
          </a:solidFill>
          <a:ln w="9525">
            <a:noFill/>
            <a:miter lim="800000"/>
            <a:headEnd/>
            <a:tailEnd/>
          </a:ln>
          <a:effectLst/>
        </p:spPr>
        <p:txBody>
          <a:bodyPr wrap="square" anchor="ctr">
            <a:spAutoFit/>
          </a:bodyPr>
          <a:lstStyle/>
          <a:p>
            <a:pPr algn="just"/>
            <a:r>
              <a:rPr lang="en-US" sz="3200" b="1" dirty="0">
                <a:solidFill>
                  <a:schemeClr val="bg2">
                    <a:lumMod val="10000"/>
                  </a:schemeClr>
                </a:solidFill>
                <a:latin typeface="Times New Roman" pitchFamily="18" charset="0"/>
                <a:cs typeface="Times New Roman" pitchFamily="18" charset="0"/>
              </a:rPr>
              <a:t>Ở </a:t>
            </a:r>
            <a:r>
              <a:rPr lang="en-US" sz="3200" b="1" dirty="0" err="1">
                <a:solidFill>
                  <a:schemeClr val="bg2">
                    <a:lumMod val="10000"/>
                  </a:schemeClr>
                </a:solidFill>
                <a:latin typeface="Times New Roman" pitchFamily="18" charset="0"/>
                <a:cs typeface="Times New Roman" pitchFamily="18" charset="0"/>
              </a:rPr>
              <a:t>Việt</a:t>
            </a:r>
            <a:r>
              <a:rPr lang="en-US" sz="3200" b="1" dirty="0">
                <a:solidFill>
                  <a:schemeClr val="bg2">
                    <a:lumMod val="10000"/>
                  </a:schemeClr>
                </a:solidFill>
                <a:latin typeface="Times New Roman" pitchFamily="18" charset="0"/>
                <a:cs typeface="Times New Roman" pitchFamily="18" charset="0"/>
              </a:rPr>
              <a:t> Nam: Do </a:t>
            </a:r>
            <a:r>
              <a:rPr lang="en-US" sz="3200" b="1" dirty="0" err="1">
                <a:solidFill>
                  <a:schemeClr val="bg2">
                    <a:lumMod val="10000"/>
                  </a:schemeClr>
                </a:solidFill>
                <a:latin typeface="Times New Roman" pitchFamily="18" charset="0"/>
                <a:cs typeface="Times New Roman" pitchFamily="18" charset="0"/>
              </a:rPr>
              <a:t>tác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của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nội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lực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trong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vận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kiến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tạo</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dãy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núi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Hoàng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Liên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Sơn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Bắc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nước</a:t>
            </a:r>
            <a:r>
              <a:rPr lang="en-US" sz="3200" b="1" dirty="0">
                <a:solidFill>
                  <a:schemeClr val="bg2">
                    <a:lumMod val="10000"/>
                  </a:schemeClr>
                </a:solidFill>
                <a:latin typeface="Times New Roman" pitchFamily="18" charset="0"/>
                <a:cs typeface="Times New Roman" pitchFamily="18" charset="0"/>
              </a:rPr>
              <a:t> ta) </a:t>
            </a:r>
            <a:r>
              <a:rPr lang="en-US" sz="3200" b="1" dirty="0" err="1">
                <a:solidFill>
                  <a:schemeClr val="bg2">
                    <a:lumMod val="10000"/>
                  </a:schemeClr>
                </a:solidFill>
                <a:latin typeface="Times New Roman" pitchFamily="18" charset="0"/>
                <a:cs typeface="Times New Roman" pitchFamily="18" charset="0"/>
              </a:rPr>
              <a:t>được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nâng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còn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thềm</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lục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địa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Nam </a:t>
            </a:r>
            <a:r>
              <a:rPr lang="en-US" sz="3200" b="1" dirty="0" err="1">
                <a:solidFill>
                  <a:schemeClr val="bg2">
                    <a:lumMod val="10000"/>
                  </a:schemeClr>
                </a:solidFill>
                <a:latin typeface="Times New Roman" pitchFamily="18" charset="0"/>
                <a:cs typeface="Times New Roman" pitchFamily="18" charset="0"/>
              </a:rPr>
              <a:t>thì</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bị</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hạ</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xuống</a:t>
            </a:r>
            <a:r>
              <a:rPr lang="en-US" sz="3200" b="1" dirty="0">
                <a:solidFill>
                  <a:schemeClr val="bg2">
                    <a:lumMod val="10000"/>
                  </a:schemeClr>
                </a:solidFill>
                <a:latin typeface="Times New Roman" pitchFamily="18" charset="0"/>
                <a:cs typeface="Times New Roman" pitchFamily="18" charset="0"/>
              </a:rPr>
              <a:t>.</a:t>
            </a:r>
          </a:p>
        </p:txBody>
      </p:sp>
      <p:pic>
        <p:nvPicPr>
          <p:cNvPr id="71682" name="Picture 2" descr="Kết quả hình ảnh cho dãy hoàng liê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35" y="1975757"/>
            <a:ext cx="6814299" cy="488224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Kết quả hình ảnh cho đỉnh núi fansi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4" y="2008413"/>
            <a:ext cx="4535850" cy="484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472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996</Words>
  <Application>Microsoft Office PowerPoint</Application>
  <PresentationFormat>Widescreen</PresentationFormat>
  <Paragraphs>111</Paragraphs>
  <Slides>21</Slides>
  <Notes>9</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.VnTime</vt:lpstr>
      <vt:lpstr>Arial</vt:lpstr>
      <vt:lpstr>Calibri</vt:lpstr>
      <vt:lpstr>Calibri Light</vt:lpstr>
      <vt:lpstr>Gill Sans MT</vt:lpstr>
      <vt:lpstr>Symbol</vt:lpstr>
      <vt:lpstr>Times New Roman</vt:lpstr>
      <vt:lpstr>Office 主题</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thanh trung vo</cp:lastModifiedBy>
  <cp:revision>2</cp:revision>
  <dcterms:created xsi:type="dcterms:W3CDTF">2021-07-25T01:42:51Z</dcterms:created>
  <dcterms:modified xsi:type="dcterms:W3CDTF">2022-06-23T18:52:14Z</dcterms:modified>
</cp:coreProperties>
</file>